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22" autoAdjust="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EC5E5-C6D6-4B81-BD36-0B0DF2D7B987}" type="doc">
      <dgm:prSet loTypeId="urn:microsoft.com/office/officeart/2005/8/layout/StepDown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3A3808D6-E46A-4598-B359-B3B68A2117BB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廣宣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4EED3F-54E8-4F73-8CCD-21DE2094F10E}" type="parTrans" cxnId="{4077BA81-BF35-4856-AB25-9A83F936E842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7F39B8A4-7A21-4943-B2B8-55915B620CF7}" type="sibTrans" cxnId="{4077BA81-BF35-4856-AB25-9A83F936E842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491D5784-F5D4-41F0-9084-D1796FC22D6B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申請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2427DC-40AE-4349-B987-0AC4B64C02F4}" type="parTrans" cxnId="{685F0A9B-BCF6-461A-A2E6-99744E642AD5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0D432BDA-7907-4C33-ACB0-5056F2F47B36}" type="sibTrans" cxnId="{685F0A9B-BCF6-461A-A2E6-99744E642AD5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77422EB6-A01E-4E28-BF23-60EC2D7D8A9F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審查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7B83EC-C7CE-4458-B958-A1B2AA8F7A7D}" type="parTrans" cxnId="{2E40EADA-27CA-490D-9D11-943F7701F3EB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EC6AF75A-45EB-41E0-8BF6-BFB1BA66C1A9}" type="sibTrans" cxnId="{2E40EADA-27CA-490D-9D11-943F7701F3EB}">
      <dgm:prSet/>
      <dgm:spPr/>
      <dgm:t>
        <a:bodyPr/>
        <a:lstStyle/>
        <a:p>
          <a:endParaRPr lang="zh-TW" altLang="en-US" sz="2400">
            <a:solidFill>
              <a:schemeClr val="tx1"/>
            </a:solidFill>
          </a:endParaRPr>
        </a:p>
      </dgm:t>
    </dgm:pt>
    <dgm:pt modelId="{62122AA6-BBDD-4ECB-BC4B-3F2CA5693032}" type="pres">
      <dgm:prSet presAssocID="{256EC5E5-C6D6-4B81-BD36-0B0DF2D7B98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781D2E8-0336-4E44-ADF3-4360E46FC798}" type="pres">
      <dgm:prSet presAssocID="{3A3808D6-E46A-4598-B359-B3B68A2117BB}" presName="composite" presStyleCnt="0"/>
      <dgm:spPr/>
      <dgm:t>
        <a:bodyPr/>
        <a:lstStyle/>
        <a:p>
          <a:endParaRPr lang="zh-TW" altLang="en-US"/>
        </a:p>
      </dgm:t>
    </dgm:pt>
    <dgm:pt modelId="{E16D466A-AB36-42AD-A7E1-0D3E55E267AF}" type="pres">
      <dgm:prSet presAssocID="{3A3808D6-E46A-4598-B359-B3B68A2117BB}" presName="bentUpArrow1" presStyleLbl="alignImgPlace1" presStyleIdx="0" presStyleCnt="2"/>
      <dgm:spPr/>
      <dgm:t>
        <a:bodyPr/>
        <a:lstStyle/>
        <a:p>
          <a:endParaRPr lang="zh-TW" altLang="en-US"/>
        </a:p>
      </dgm:t>
    </dgm:pt>
    <dgm:pt modelId="{166BC9E8-D960-4FFE-8D70-403995F7D605}" type="pres">
      <dgm:prSet presAssocID="{3A3808D6-E46A-4598-B359-B3B68A2117BB}" presName="ParentText" presStyleLbl="node1" presStyleIdx="0" presStyleCnt="3" custLinFactNeighborX="-21490" custLinFactNeighborY="20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4C74FE-B151-484E-82AB-9DF892BC8A7D}" type="pres">
      <dgm:prSet presAssocID="{3A3808D6-E46A-4598-B359-B3B68A2117BB}" presName="ChildText" presStyleLbl="revTx" presStyleIdx="0" presStyleCnt="2" custScaleX="1161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BEB7C4-3601-452C-91EA-AD739F0E8B4C}" type="pres">
      <dgm:prSet presAssocID="{7F39B8A4-7A21-4943-B2B8-55915B620CF7}" presName="sibTrans" presStyleCnt="0"/>
      <dgm:spPr/>
      <dgm:t>
        <a:bodyPr/>
        <a:lstStyle/>
        <a:p>
          <a:endParaRPr lang="zh-TW" altLang="en-US"/>
        </a:p>
      </dgm:t>
    </dgm:pt>
    <dgm:pt modelId="{6970CD83-DCCA-4BB4-8AE4-85D301DB4505}" type="pres">
      <dgm:prSet presAssocID="{491D5784-F5D4-41F0-9084-D1796FC22D6B}" presName="composite" presStyleCnt="0"/>
      <dgm:spPr/>
      <dgm:t>
        <a:bodyPr/>
        <a:lstStyle/>
        <a:p>
          <a:endParaRPr lang="zh-TW" altLang="en-US"/>
        </a:p>
      </dgm:t>
    </dgm:pt>
    <dgm:pt modelId="{4742CD94-0368-4F87-B0CD-30690D5D8BEB}" type="pres">
      <dgm:prSet presAssocID="{491D5784-F5D4-41F0-9084-D1796FC22D6B}" presName="bentUpArrow1" presStyleLbl="alignImgPlace1" presStyleIdx="1" presStyleCnt="2"/>
      <dgm:spPr/>
      <dgm:t>
        <a:bodyPr/>
        <a:lstStyle/>
        <a:p>
          <a:endParaRPr lang="zh-TW" altLang="en-US"/>
        </a:p>
      </dgm:t>
    </dgm:pt>
    <dgm:pt modelId="{48964EDA-49A4-43E1-B4B9-36619AE3EE98}" type="pres">
      <dgm:prSet presAssocID="{491D5784-F5D4-41F0-9084-D1796FC22D6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1BE005-26A9-4A0D-8547-FF2BCAECBB6B}" type="pres">
      <dgm:prSet presAssocID="{491D5784-F5D4-41F0-9084-D1796FC22D6B}" presName="ChildText" presStyleLbl="revTx" presStyleIdx="1" presStyleCnt="2" custScaleX="162984" custLinFactNeighborX="390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FAD618-6175-4D2B-9ED0-78E927759878}" type="pres">
      <dgm:prSet presAssocID="{0D432BDA-7907-4C33-ACB0-5056F2F47B36}" presName="sibTrans" presStyleCnt="0"/>
      <dgm:spPr/>
      <dgm:t>
        <a:bodyPr/>
        <a:lstStyle/>
        <a:p>
          <a:endParaRPr lang="zh-TW" altLang="en-US"/>
        </a:p>
      </dgm:t>
    </dgm:pt>
    <dgm:pt modelId="{F61E6BDE-8978-415B-B8B0-3DD1D18F5A44}" type="pres">
      <dgm:prSet presAssocID="{77422EB6-A01E-4E28-BF23-60EC2D7D8A9F}" presName="composite" presStyleCnt="0"/>
      <dgm:spPr/>
      <dgm:t>
        <a:bodyPr/>
        <a:lstStyle/>
        <a:p>
          <a:endParaRPr lang="zh-TW" altLang="en-US"/>
        </a:p>
      </dgm:t>
    </dgm:pt>
    <dgm:pt modelId="{1AE27632-6E73-4FE5-9595-2ECA619DD588}" type="pres">
      <dgm:prSet presAssocID="{77422EB6-A01E-4E28-BF23-60EC2D7D8A9F}" presName="ParentText" presStyleLbl="node1" presStyleIdx="2" presStyleCnt="3" custLinFactNeighborX="-755" custLinFactNeighborY="111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E40EADA-27CA-490D-9D11-943F7701F3EB}" srcId="{256EC5E5-C6D6-4B81-BD36-0B0DF2D7B987}" destId="{77422EB6-A01E-4E28-BF23-60EC2D7D8A9F}" srcOrd="2" destOrd="0" parTransId="{877B83EC-C7CE-4458-B958-A1B2AA8F7A7D}" sibTransId="{EC6AF75A-45EB-41E0-8BF6-BFB1BA66C1A9}"/>
    <dgm:cxn modelId="{4077BA81-BF35-4856-AB25-9A83F936E842}" srcId="{256EC5E5-C6D6-4B81-BD36-0B0DF2D7B987}" destId="{3A3808D6-E46A-4598-B359-B3B68A2117BB}" srcOrd="0" destOrd="0" parTransId="{9F4EED3F-54E8-4F73-8CCD-21DE2094F10E}" sibTransId="{7F39B8A4-7A21-4943-B2B8-55915B620CF7}"/>
    <dgm:cxn modelId="{685F0A9B-BCF6-461A-A2E6-99744E642AD5}" srcId="{256EC5E5-C6D6-4B81-BD36-0B0DF2D7B987}" destId="{491D5784-F5D4-41F0-9084-D1796FC22D6B}" srcOrd="1" destOrd="0" parTransId="{7E2427DC-40AE-4349-B987-0AC4B64C02F4}" sibTransId="{0D432BDA-7907-4C33-ACB0-5056F2F47B36}"/>
    <dgm:cxn modelId="{7A081F8C-6F3B-422C-BEB7-281F347276EE}" type="presOf" srcId="{3A3808D6-E46A-4598-B359-B3B68A2117BB}" destId="{166BC9E8-D960-4FFE-8D70-403995F7D605}" srcOrd="0" destOrd="0" presId="urn:microsoft.com/office/officeart/2005/8/layout/StepDownProcess"/>
    <dgm:cxn modelId="{5EB5468B-C41F-4A04-9C97-C5A3C4D7E64E}" type="presOf" srcId="{491D5784-F5D4-41F0-9084-D1796FC22D6B}" destId="{48964EDA-49A4-43E1-B4B9-36619AE3EE98}" srcOrd="0" destOrd="0" presId="urn:microsoft.com/office/officeart/2005/8/layout/StepDownProcess"/>
    <dgm:cxn modelId="{8EB3A3F6-5150-42EF-A725-52957D783FCA}" type="presOf" srcId="{256EC5E5-C6D6-4B81-BD36-0B0DF2D7B987}" destId="{62122AA6-BBDD-4ECB-BC4B-3F2CA5693032}" srcOrd="0" destOrd="0" presId="urn:microsoft.com/office/officeart/2005/8/layout/StepDownProcess"/>
    <dgm:cxn modelId="{6712D75F-C949-4DCB-8AFD-EB4E2021AA98}" type="presOf" srcId="{77422EB6-A01E-4E28-BF23-60EC2D7D8A9F}" destId="{1AE27632-6E73-4FE5-9595-2ECA619DD588}" srcOrd="0" destOrd="0" presId="urn:microsoft.com/office/officeart/2005/8/layout/StepDownProcess"/>
    <dgm:cxn modelId="{307F558E-92CB-4085-AFC8-F20CDE1B8388}" type="presParOf" srcId="{62122AA6-BBDD-4ECB-BC4B-3F2CA5693032}" destId="{5781D2E8-0336-4E44-ADF3-4360E46FC798}" srcOrd="0" destOrd="0" presId="urn:microsoft.com/office/officeart/2005/8/layout/StepDownProcess"/>
    <dgm:cxn modelId="{210D8491-A7D0-4638-A176-4FB99F272439}" type="presParOf" srcId="{5781D2E8-0336-4E44-ADF3-4360E46FC798}" destId="{E16D466A-AB36-42AD-A7E1-0D3E55E267AF}" srcOrd="0" destOrd="0" presId="urn:microsoft.com/office/officeart/2005/8/layout/StepDownProcess"/>
    <dgm:cxn modelId="{251850E1-563F-4EDD-9ADA-8A650C191BAA}" type="presParOf" srcId="{5781D2E8-0336-4E44-ADF3-4360E46FC798}" destId="{166BC9E8-D960-4FFE-8D70-403995F7D605}" srcOrd="1" destOrd="0" presId="urn:microsoft.com/office/officeart/2005/8/layout/StepDownProcess"/>
    <dgm:cxn modelId="{6DBD4D14-15BF-4BD1-AB64-13142943C47B}" type="presParOf" srcId="{5781D2E8-0336-4E44-ADF3-4360E46FC798}" destId="{2A4C74FE-B151-484E-82AB-9DF892BC8A7D}" srcOrd="2" destOrd="0" presId="urn:microsoft.com/office/officeart/2005/8/layout/StepDownProcess"/>
    <dgm:cxn modelId="{90F9AF42-919D-49CB-AC9C-5BDE20EB100E}" type="presParOf" srcId="{62122AA6-BBDD-4ECB-BC4B-3F2CA5693032}" destId="{49BEB7C4-3601-452C-91EA-AD739F0E8B4C}" srcOrd="1" destOrd="0" presId="urn:microsoft.com/office/officeart/2005/8/layout/StepDownProcess"/>
    <dgm:cxn modelId="{CF048EFD-B5F3-425B-96ED-41329B1D689B}" type="presParOf" srcId="{62122AA6-BBDD-4ECB-BC4B-3F2CA5693032}" destId="{6970CD83-DCCA-4BB4-8AE4-85D301DB4505}" srcOrd="2" destOrd="0" presId="urn:microsoft.com/office/officeart/2005/8/layout/StepDownProcess"/>
    <dgm:cxn modelId="{622D65A9-01E3-4360-8CCF-93B2968B9D86}" type="presParOf" srcId="{6970CD83-DCCA-4BB4-8AE4-85D301DB4505}" destId="{4742CD94-0368-4F87-B0CD-30690D5D8BEB}" srcOrd="0" destOrd="0" presId="urn:microsoft.com/office/officeart/2005/8/layout/StepDownProcess"/>
    <dgm:cxn modelId="{42DDE849-AE52-4AA8-BB4D-879A6BCB1169}" type="presParOf" srcId="{6970CD83-DCCA-4BB4-8AE4-85D301DB4505}" destId="{48964EDA-49A4-43E1-B4B9-36619AE3EE98}" srcOrd="1" destOrd="0" presId="urn:microsoft.com/office/officeart/2005/8/layout/StepDownProcess"/>
    <dgm:cxn modelId="{EDEC1764-2756-4686-9F9E-0315F15B7BB1}" type="presParOf" srcId="{6970CD83-DCCA-4BB4-8AE4-85D301DB4505}" destId="{511BE005-26A9-4A0D-8547-FF2BCAECBB6B}" srcOrd="2" destOrd="0" presId="urn:microsoft.com/office/officeart/2005/8/layout/StepDownProcess"/>
    <dgm:cxn modelId="{C62C6B4D-3C3B-4A54-96B6-335A2DAD1997}" type="presParOf" srcId="{62122AA6-BBDD-4ECB-BC4B-3F2CA5693032}" destId="{EBFAD618-6175-4D2B-9ED0-78E927759878}" srcOrd="3" destOrd="0" presId="urn:microsoft.com/office/officeart/2005/8/layout/StepDownProcess"/>
    <dgm:cxn modelId="{03FEEA4A-5DB1-4CBC-B01B-848FF005332E}" type="presParOf" srcId="{62122AA6-BBDD-4ECB-BC4B-3F2CA5693032}" destId="{F61E6BDE-8978-415B-B8B0-3DD1D18F5A44}" srcOrd="4" destOrd="0" presId="urn:microsoft.com/office/officeart/2005/8/layout/StepDownProcess"/>
    <dgm:cxn modelId="{A67D26BB-E12E-453E-9080-9EB26679E02F}" type="presParOf" srcId="{F61E6BDE-8978-415B-B8B0-3DD1D18F5A44}" destId="{1AE27632-6E73-4FE5-9595-2ECA619DD58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EC5E5-C6D6-4B81-BD36-0B0DF2D7B987}" type="doc">
      <dgm:prSet loTypeId="urn:microsoft.com/office/officeart/2005/8/layout/StepDown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A3808D6-E46A-4598-B359-B3B68A2117BB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核定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4EED3F-54E8-4F73-8CCD-21DE2094F10E}" type="parTrans" cxnId="{4077BA81-BF35-4856-AB25-9A83F936E842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F39B8A4-7A21-4943-B2B8-55915B620CF7}" type="sibTrans" cxnId="{4077BA81-BF35-4856-AB25-9A83F936E842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1D5784-F5D4-41F0-9084-D1796FC22D6B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簽約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2427DC-40AE-4349-B987-0AC4B64C02F4}" type="parTrans" cxnId="{685F0A9B-BCF6-461A-A2E6-99744E642AD5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D432BDA-7907-4C33-ACB0-5056F2F47B36}" type="sibTrans" cxnId="{685F0A9B-BCF6-461A-A2E6-99744E642AD5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7422EB6-A01E-4E28-BF23-60EC2D7D8A9F}">
      <dgm:prSet phldrT="[文字]" custT="1"/>
      <dgm:spPr/>
      <dgm:t>
        <a:bodyPr/>
        <a:lstStyle/>
        <a:p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執行</a:t>
          </a:r>
          <a:endParaRPr lang="zh-TW" alt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77B83EC-C7CE-4458-B958-A1B2AA8F7A7D}" type="parTrans" cxnId="{2E40EADA-27CA-490D-9D11-943F7701F3EB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6AF75A-45EB-41E0-8BF6-BFB1BA66C1A9}" type="sibTrans" cxnId="{2E40EADA-27CA-490D-9D11-943F7701F3EB}">
      <dgm:prSet/>
      <dgm:spPr/>
      <dgm:t>
        <a:bodyPr/>
        <a:lstStyle/>
        <a:p>
          <a:endParaRPr lang="zh-TW" altLang="en-US" sz="240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122AA6-BBDD-4ECB-BC4B-3F2CA5693032}" type="pres">
      <dgm:prSet presAssocID="{256EC5E5-C6D6-4B81-BD36-0B0DF2D7B98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5781D2E8-0336-4E44-ADF3-4360E46FC798}" type="pres">
      <dgm:prSet presAssocID="{3A3808D6-E46A-4598-B359-B3B68A2117BB}" presName="composite" presStyleCnt="0"/>
      <dgm:spPr/>
      <dgm:t>
        <a:bodyPr/>
        <a:lstStyle/>
        <a:p>
          <a:endParaRPr lang="zh-TW" altLang="en-US"/>
        </a:p>
      </dgm:t>
    </dgm:pt>
    <dgm:pt modelId="{E16D466A-AB36-42AD-A7E1-0D3E55E267AF}" type="pres">
      <dgm:prSet presAssocID="{3A3808D6-E46A-4598-B359-B3B68A2117BB}" presName="bentUpArrow1" presStyleLbl="alignImgPlace1" presStyleIdx="0" presStyleCnt="2"/>
      <dgm:spPr/>
      <dgm:t>
        <a:bodyPr/>
        <a:lstStyle/>
        <a:p>
          <a:endParaRPr lang="zh-TW" altLang="en-US"/>
        </a:p>
      </dgm:t>
    </dgm:pt>
    <dgm:pt modelId="{166BC9E8-D960-4FFE-8D70-403995F7D605}" type="pres">
      <dgm:prSet presAssocID="{3A3808D6-E46A-4598-B359-B3B68A2117BB}" presName="ParentText" presStyleLbl="node1" presStyleIdx="0" presStyleCnt="3" custLinFactNeighborY="30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4C74FE-B151-484E-82AB-9DF892BC8A7D}" type="pres">
      <dgm:prSet presAssocID="{3A3808D6-E46A-4598-B359-B3B68A2117BB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BEB7C4-3601-452C-91EA-AD739F0E8B4C}" type="pres">
      <dgm:prSet presAssocID="{7F39B8A4-7A21-4943-B2B8-55915B620CF7}" presName="sibTrans" presStyleCnt="0"/>
      <dgm:spPr/>
      <dgm:t>
        <a:bodyPr/>
        <a:lstStyle/>
        <a:p>
          <a:endParaRPr lang="zh-TW" altLang="en-US"/>
        </a:p>
      </dgm:t>
    </dgm:pt>
    <dgm:pt modelId="{6970CD83-DCCA-4BB4-8AE4-85D301DB4505}" type="pres">
      <dgm:prSet presAssocID="{491D5784-F5D4-41F0-9084-D1796FC22D6B}" presName="composite" presStyleCnt="0"/>
      <dgm:spPr/>
      <dgm:t>
        <a:bodyPr/>
        <a:lstStyle/>
        <a:p>
          <a:endParaRPr lang="zh-TW" altLang="en-US"/>
        </a:p>
      </dgm:t>
    </dgm:pt>
    <dgm:pt modelId="{4742CD94-0368-4F87-B0CD-30690D5D8BEB}" type="pres">
      <dgm:prSet presAssocID="{491D5784-F5D4-41F0-9084-D1796FC22D6B}" presName="bentUpArrow1" presStyleLbl="alignImgPlace1" presStyleIdx="1" presStyleCnt="2"/>
      <dgm:spPr/>
      <dgm:t>
        <a:bodyPr/>
        <a:lstStyle/>
        <a:p>
          <a:endParaRPr lang="zh-TW" altLang="en-US"/>
        </a:p>
      </dgm:t>
    </dgm:pt>
    <dgm:pt modelId="{48964EDA-49A4-43E1-B4B9-36619AE3EE98}" type="pres">
      <dgm:prSet presAssocID="{491D5784-F5D4-41F0-9084-D1796FC22D6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1BE005-26A9-4A0D-8547-FF2BCAECBB6B}" type="pres">
      <dgm:prSet presAssocID="{491D5784-F5D4-41F0-9084-D1796FC22D6B}" presName="ChildText" presStyleLbl="revTx" presStyleIdx="1" presStyleCnt="2" custScaleX="241069" custLinFactNeighborX="797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FAD618-6175-4D2B-9ED0-78E927759878}" type="pres">
      <dgm:prSet presAssocID="{0D432BDA-7907-4C33-ACB0-5056F2F47B36}" presName="sibTrans" presStyleCnt="0"/>
      <dgm:spPr/>
      <dgm:t>
        <a:bodyPr/>
        <a:lstStyle/>
        <a:p>
          <a:endParaRPr lang="zh-TW" altLang="en-US"/>
        </a:p>
      </dgm:t>
    </dgm:pt>
    <dgm:pt modelId="{F61E6BDE-8978-415B-B8B0-3DD1D18F5A44}" type="pres">
      <dgm:prSet presAssocID="{77422EB6-A01E-4E28-BF23-60EC2D7D8A9F}" presName="composite" presStyleCnt="0"/>
      <dgm:spPr/>
      <dgm:t>
        <a:bodyPr/>
        <a:lstStyle/>
        <a:p>
          <a:endParaRPr lang="zh-TW" altLang="en-US"/>
        </a:p>
      </dgm:t>
    </dgm:pt>
    <dgm:pt modelId="{1AE27632-6E73-4FE5-9595-2ECA619DD588}" type="pres">
      <dgm:prSet presAssocID="{77422EB6-A01E-4E28-BF23-60EC2D7D8A9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E40EADA-27CA-490D-9D11-943F7701F3EB}" srcId="{256EC5E5-C6D6-4B81-BD36-0B0DF2D7B987}" destId="{77422EB6-A01E-4E28-BF23-60EC2D7D8A9F}" srcOrd="2" destOrd="0" parTransId="{877B83EC-C7CE-4458-B958-A1B2AA8F7A7D}" sibTransId="{EC6AF75A-45EB-41E0-8BF6-BFB1BA66C1A9}"/>
    <dgm:cxn modelId="{4077BA81-BF35-4856-AB25-9A83F936E842}" srcId="{256EC5E5-C6D6-4B81-BD36-0B0DF2D7B987}" destId="{3A3808D6-E46A-4598-B359-B3B68A2117BB}" srcOrd="0" destOrd="0" parTransId="{9F4EED3F-54E8-4F73-8CCD-21DE2094F10E}" sibTransId="{7F39B8A4-7A21-4943-B2B8-55915B620CF7}"/>
    <dgm:cxn modelId="{C82EAD7F-7679-431C-AE13-ECF93E1C7B46}" type="presOf" srcId="{77422EB6-A01E-4E28-BF23-60EC2D7D8A9F}" destId="{1AE27632-6E73-4FE5-9595-2ECA619DD588}" srcOrd="0" destOrd="0" presId="urn:microsoft.com/office/officeart/2005/8/layout/StepDownProcess"/>
    <dgm:cxn modelId="{ED333537-8AE4-4427-83B7-8B7A0C3003DB}" type="presOf" srcId="{256EC5E5-C6D6-4B81-BD36-0B0DF2D7B987}" destId="{62122AA6-BBDD-4ECB-BC4B-3F2CA5693032}" srcOrd="0" destOrd="0" presId="urn:microsoft.com/office/officeart/2005/8/layout/StepDownProcess"/>
    <dgm:cxn modelId="{685F0A9B-BCF6-461A-A2E6-99744E642AD5}" srcId="{256EC5E5-C6D6-4B81-BD36-0B0DF2D7B987}" destId="{491D5784-F5D4-41F0-9084-D1796FC22D6B}" srcOrd="1" destOrd="0" parTransId="{7E2427DC-40AE-4349-B987-0AC4B64C02F4}" sibTransId="{0D432BDA-7907-4C33-ACB0-5056F2F47B36}"/>
    <dgm:cxn modelId="{35581D8D-5AF5-42EA-BB3D-0E6515797F9B}" type="presOf" srcId="{491D5784-F5D4-41F0-9084-D1796FC22D6B}" destId="{48964EDA-49A4-43E1-B4B9-36619AE3EE98}" srcOrd="0" destOrd="0" presId="urn:microsoft.com/office/officeart/2005/8/layout/StepDownProcess"/>
    <dgm:cxn modelId="{EE980950-065E-43A9-AD52-0F697006B386}" type="presOf" srcId="{3A3808D6-E46A-4598-B359-B3B68A2117BB}" destId="{166BC9E8-D960-4FFE-8D70-403995F7D605}" srcOrd="0" destOrd="0" presId="urn:microsoft.com/office/officeart/2005/8/layout/StepDownProcess"/>
    <dgm:cxn modelId="{31FF8FCB-73FD-4B89-B1F6-FD159B1B2867}" type="presParOf" srcId="{62122AA6-BBDD-4ECB-BC4B-3F2CA5693032}" destId="{5781D2E8-0336-4E44-ADF3-4360E46FC798}" srcOrd="0" destOrd="0" presId="urn:microsoft.com/office/officeart/2005/8/layout/StepDownProcess"/>
    <dgm:cxn modelId="{27E2855E-3B5D-4EF2-9264-4F3E5A22FFAF}" type="presParOf" srcId="{5781D2E8-0336-4E44-ADF3-4360E46FC798}" destId="{E16D466A-AB36-42AD-A7E1-0D3E55E267AF}" srcOrd="0" destOrd="0" presId="urn:microsoft.com/office/officeart/2005/8/layout/StepDownProcess"/>
    <dgm:cxn modelId="{8FB97CF5-9E96-4EF7-B6FA-AE67C8DDD704}" type="presParOf" srcId="{5781D2E8-0336-4E44-ADF3-4360E46FC798}" destId="{166BC9E8-D960-4FFE-8D70-403995F7D605}" srcOrd="1" destOrd="0" presId="urn:microsoft.com/office/officeart/2005/8/layout/StepDownProcess"/>
    <dgm:cxn modelId="{9AF31A81-59C8-4F8E-A0AA-2235D6582484}" type="presParOf" srcId="{5781D2E8-0336-4E44-ADF3-4360E46FC798}" destId="{2A4C74FE-B151-484E-82AB-9DF892BC8A7D}" srcOrd="2" destOrd="0" presId="urn:microsoft.com/office/officeart/2005/8/layout/StepDownProcess"/>
    <dgm:cxn modelId="{FF8910E7-2EF2-44FF-A0AC-0849965C5C55}" type="presParOf" srcId="{62122AA6-BBDD-4ECB-BC4B-3F2CA5693032}" destId="{49BEB7C4-3601-452C-91EA-AD739F0E8B4C}" srcOrd="1" destOrd="0" presId="urn:microsoft.com/office/officeart/2005/8/layout/StepDownProcess"/>
    <dgm:cxn modelId="{DB4CCED0-7AC0-44E0-85AB-D57D683F6118}" type="presParOf" srcId="{62122AA6-BBDD-4ECB-BC4B-3F2CA5693032}" destId="{6970CD83-DCCA-4BB4-8AE4-85D301DB4505}" srcOrd="2" destOrd="0" presId="urn:microsoft.com/office/officeart/2005/8/layout/StepDownProcess"/>
    <dgm:cxn modelId="{C4D8C04B-5492-49A9-8030-735120AA7A63}" type="presParOf" srcId="{6970CD83-DCCA-4BB4-8AE4-85D301DB4505}" destId="{4742CD94-0368-4F87-B0CD-30690D5D8BEB}" srcOrd="0" destOrd="0" presId="urn:microsoft.com/office/officeart/2005/8/layout/StepDownProcess"/>
    <dgm:cxn modelId="{26D05569-487E-4B3A-B69A-DACE10170276}" type="presParOf" srcId="{6970CD83-DCCA-4BB4-8AE4-85D301DB4505}" destId="{48964EDA-49A4-43E1-B4B9-36619AE3EE98}" srcOrd="1" destOrd="0" presId="urn:microsoft.com/office/officeart/2005/8/layout/StepDownProcess"/>
    <dgm:cxn modelId="{61F13DE3-D776-40F1-A2DE-E766E5EE4367}" type="presParOf" srcId="{6970CD83-DCCA-4BB4-8AE4-85D301DB4505}" destId="{511BE005-26A9-4A0D-8547-FF2BCAECBB6B}" srcOrd="2" destOrd="0" presId="urn:microsoft.com/office/officeart/2005/8/layout/StepDownProcess"/>
    <dgm:cxn modelId="{84BD1285-9732-4B52-BAD2-315299A52EE5}" type="presParOf" srcId="{62122AA6-BBDD-4ECB-BC4B-3F2CA5693032}" destId="{EBFAD618-6175-4D2B-9ED0-78E927759878}" srcOrd="3" destOrd="0" presId="urn:microsoft.com/office/officeart/2005/8/layout/StepDownProcess"/>
    <dgm:cxn modelId="{2D3EC8B7-146F-4533-BB99-F72CD8E1AC5E}" type="presParOf" srcId="{62122AA6-BBDD-4ECB-BC4B-3F2CA5693032}" destId="{F61E6BDE-8978-415B-B8B0-3DD1D18F5A44}" srcOrd="4" destOrd="0" presId="urn:microsoft.com/office/officeart/2005/8/layout/StepDownProcess"/>
    <dgm:cxn modelId="{283AEB89-D00E-4086-96E5-3D9BB6F2C301}" type="presParOf" srcId="{F61E6BDE-8978-415B-B8B0-3DD1D18F5A44}" destId="{1AE27632-6E73-4FE5-9595-2ECA619DD58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D466A-AB36-42AD-A7E1-0D3E55E267AF}">
      <dsp:nvSpPr>
        <dsp:cNvPr id="0" name=""/>
        <dsp:cNvSpPr/>
      </dsp:nvSpPr>
      <dsp:spPr>
        <a:xfrm rot="5400000">
          <a:off x="175172" y="806929"/>
          <a:ext cx="658485" cy="7496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66BC9E8-D960-4FFE-8D70-403995F7D605}">
      <dsp:nvSpPr>
        <dsp:cNvPr id="0" name=""/>
        <dsp:cNvSpPr/>
      </dsp:nvSpPr>
      <dsp:spPr>
        <a:xfrm>
          <a:off x="0" y="92867"/>
          <a:ext cx="1108501" cy="7759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廣宣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884" y="130751"/>
        <a:ext cx="1032733" cy="700147"/>
      </dsp:txXfrm>
    </dsp:sp>
    <dsp:sp modelId="{2A4C74FE-B151-484E-82AB-9DF892BC8A7D}">
      <dsp:nvSpPr>
        <dsp:cNvPr id="0" name=""/>
        <dsp:cNvSpPr/>
      </dsp:nvSpPr>
      <dsp:spPr>
        <a:xfrm>
          <a:off x="1044141" y="150986"/>
          <a:ext cx="936366" cy="62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2CD94-0368-4F87-B0CD-30690D5D8BEB}">
      <dsp:nvSpPr>
        <dsp:cNvPr id="0" name=""/>
        <dsp:cNvSpPr/>
      </dsp:nvSpPr>
      <dsp:spPr>
        <a:xfrm rot="5400000">
          <a:off x="1125473" y="1678538"/>
          <a:ext cx="658485" cy="7496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2">
                <a:tint val="50000"/>
                <a:hueOff val="5057036"/>
                <a:satOff val="-6941"/>
                <a:lumOff val="11177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5057036"/>
                <a:satOff val="-6941"/>
                <a:lumOff val="11177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5057036"/>
                <a:satOff val="-6941"/>
                <a:lumOff val="1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964EDA-49A4-43E1-B4B9-36619AE3EE98}">
      <dsp:nvSpPr>
        <dsp:cNvPr id="0" name=""/>
        <dsp:cNvSpPr/>
      </dsp:nvSpPr>
      <dsp:spPr>
        <a:xfrm>
          <a:off x="951014" y="948593"/>
          <a:ext cx="1108501" cy="7759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申請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88898" y="986477"/>
        <a:ext cx="1032733" cy="700147"/>
      </dsp:txXfrm>
    </dsp:sp>
    <dsp:sp modelId="{511BE005-26A9-4A0D-8547-FF2BCAECBB6B}">
      <dsp:nvSpPr>
        <dsp:cNvPr id="0" name=""/>
        <dsp:cNvSpPr/>
      </dsp:nvSpPr>
      <dsp:spPr>
        <a:xfrm>
          <a:off x="1806335" y="1022595"/>
          <a:ext cx="1314007" cy="62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27632-6E73-4FE5-9595-2ECA619DD588}">
      <dsp:nvSpPr>
        <dsp:cNvPr id="0" name=""/>
        <dsp:cNvSpPr/>
      </dsp:nvSpPr>
      <dsp:spPr>
        <a:xfrm>
          <a:off x="1892946" y="1897187"/>
          <a:ext cx="1108501" cy="77591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審查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930830" y="1935071"/>
        <a:ext cx="1032733" cy="7001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D466A-AB36-42AD-A7E1-0D3E55E267AF}">
      <dsp:nvSpPr>
        <dsp:cNvPr id="0" name=""/>
        <dsp:cNvSpPr/>
      </dsp:nvSpPr>
      <dsp:spPr>
        <a:xfrm rot="5400000">
          <a:off x="176300" y="791131"/>
          <a:ext cx="664334" cy="7563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66BC9E8-D960-4FFE-8D70-403995F7D605}">
      <dsp:nvSpPr>
        <dsp:cNvPr id="0" name=""/>
        <dsp:cNvSpPr/>
      </dsp:nvSpPr>
      <dsp:spPr>
        <a:xfrm>
          <a:off x="292" y="78564"/>
          <a:ext cx="1118347" cy="7828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核定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8512" y="116784"/>
        <a:ext cx="1041907" cy="706367"/>
      </dsp:txXfrm>
    </dsp:sp>
    <dsp:sp modelId="{2A4C74FE-B151-484E-82AB-9DF892BC8A7D}">
      <dsp:nvSpPr>
        <dsp:cNvPr id="0" name=""/>
        <dsp:cNvSpPr/>
      </dsp:nvSpPr>
      <dsp:spPr>
        <a:xfrm>
          <a:off x="1118640" y="129362"/>
          <a:ext cx="813379" cy="63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2CD94-0368-4F87-B0CD-30690D5D8BEB}">
      <dsp:nvSpPr>
        <dsp:cNvPr id="0" name=""/>
        <dsp:cNvSpPr/>
      </dsp:nvSpPr>
      <dsp:spPr>
        <a:xfrm rot="5400000">
          <a:off x="1103529" y="1670482"/>
          <a:ext cx="664334" cy="7563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5">
                <a:tint val="50000"/>
                <a:hueOff val="-10774846"/>
                <a:satOff val="46375"/>
                <a:lumOff val="12537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-10774846"/>
                <a:satOff val="46375"/>
                <a:lumOff val="12537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-10774846"/>
                <a:satOff val="46375"/>
                <a:lumOff val="125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964EDA-49A4-43E1-B4B9-36619AE3EE98}">
      <dsp:nvSpPr>
        <dsp:cNvPr id="0" name=""/>
        <dsp:cNvSpPr/>
      </dsp:nvSpPr>
      <dsp:spPr>
        <a:xfrm>
          <a:off x="927521" y="934054"/>
          <a:ext cx="1118347" cy="7828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簽約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65741" y="972274"/>
        <a:ext cx="1041907" cy="706367"/>
      </dsp:txXfrm>
    </dsp:sp>
    <dsp:sp modelId="{511BE005-26A9-4A0D-8547-FF2BCAECBB6B}">
      <dsp:nvSpPr>
        <dsp:cNvPr id="0" name=""/>
        <dsp:cNvSpPr/>
      </dsp:nvSpPr>
      <dsp:spPr>
        <a:xfrm>
          <a:off x="1472448" y="1008713"/>
          <a:ext cx="1960806" cy="632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27632-6E73-4FE5-9595-2ECA619DD588}">
      <dsp:nvSpPr>
        <dsp:cNvPr id="0" name=""/>
        <dsp:cNvSpPr/>
      </dsp:nvSpPr>
      <dsp:spPr>
        <a:xfrm>
          <a:off x="1854750" y="1813405"/>
          <a:ext cx="1118347" cy="7828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執行</a:t>
          </a:r>
          <a:endParaRPr lang="zh-TW" alt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92970" y="1851625"/>
        <a:ext cx="1041907" cy="706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84BF-ECAE-4E1B-95EF-8D28325095B8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13DD-53FB-480D-858F-2E8931EF04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51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84BF-ECAE-4E1B-95EF-8D28325095B8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13DD-53FB-480D-858F-2E8931EF04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63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84BF-ECAE-4E1B-95EF-8D28325095B8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13DD-53FB-480D-858F-2E8931EF04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63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84BF-ECAE-4E1B-95EF-8D28325095B8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13DD-53FB-480D-858F-2E8931EF04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71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84BF-ECAE-4E1B-95EF-8D28325095B8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13DD-53FB-480D-858F-2E8931EF04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07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84BF-ECAE-4E1B-95EF-8D28325095B8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13DD-53FB-480D-858F-2E8931EF04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072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84BF-ECAE-4E1B-95EF-8D28325095B8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13DD-53FB-480D-858F-2E8931EF04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518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84BF-ECAE-4E1B-95EF-8D28325095B8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13DD-53FB-480D-858F-2E8931EF04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58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84BF-ECAE-4E1B-95EF-8D28325095B8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13DD-53FB-480D-858F-2E8931EF04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806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84BF-ECAE-4E1B-95EF-8D28325095B8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13DD-53FB-480D-858F-2E8931EF04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00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984BF-ECAE-4E1B-95EF-8D28325095B8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13DD-53FB-480D-858F-2E8931EF04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409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984BF-ECAE-4E1B-95EF-8D28325095B8}" type="datetimeFigureOut">
              <a:rPr lang="zh-TW" altLang="en-US" smtClean="0"/>
              <a:t>2018/7/18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13DD-53FB-480D-858F-2E8931EF04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73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btr.org.tw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jychang@itri.org.tw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itri533036@itri.org.tw" TargetMode="External"/><Relationship Id="rId4" Type="http://schemas.openxmlformats.org/officeDocument/2006/relationships/hyperlink" Target="mailto:tracywang@itri.org.t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microsoft.com/office/2007/relationships/hdphoto" Target="../media/hdphoto2.wdp"/><Relationship Id="rId4" Type="http://schemas.openxmlformats.org/officeDocument/2006/relationships/image" Target="../media/image6.emf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8-07-12 下午7.48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65873"/>
            <a:ext cx="1334044" cy="11521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29"/>
            <a:ext cx="2971800" cy="75247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54306" y="4941168"/>
            <a:ext cx="818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經濟部中小企業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城鄉創生轉型輔導計畫推動小組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26283" y="2276872"/>
            <a:ext cx="3675113" cy="769441"/>
          </a:xfrm>
          <a:prstGeom prst="rect">
            <a:avLst/>
          </a:prstGeom>
          <a:solidFill>
            <a:srgbClr val="0099CC"/>
          </a:solidFill>
        </p:spPr>
        <p:txBody>
          <a:bodyPr wrap="square">
            <a:spAutoFit/>
          </a:bodyPr>
          <a:lstStyle/>
          <a:p>
            <a:pPr algn="dist"/>
            <a:r>
              <a:rPr lang="zh-TW" altLang="en-US" sz="4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宣導說明</a:t>
            </a: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</a:t>
            </a:r>
            <a:endParaRPr lang="en-US" altLang="zh-TW" sz="4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24532" y="2482151"/>
            <a:ext cx="820827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3600" spc="53" dirty="0" smtClean="0">
                <a:ln w="11430"/>
                <a:solidFill>
                  <a:srgbClr val="3890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       </a:t>
            </a:r>
            <a:r>
              <a:rPr lang="zh-TW" altLang="en-US" sz="3600" b="1" spc="53" dirty="0" smtClean="0">
                <a:ln w="11430"/>
                <a:solidFill>
                  <a:srgbClr val="3890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中小企業推動</a:t>
            </a:r>
            <a:endParaRPr lang="en-US" altLang="zh-TW" sz="3600" b="1" spc="53" dirty="0" smtClean="0">
              <a:ln w="11430"/>
              <a:solidFill>
                <a:srgbClr val="38906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algn="r"/>
            <a:r>
              <a:rPr lang="zh-TW" altLang="en-US" sz="4400" b="1" spc="53" dirty="0" smtClean="0">
                <a:ln w="11430"/>
                <a:solidFill>
                  <a:srgbClr val="38906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城鄉創生轉型輔導計畫</a:t>
            </a:r>
            <a:endParaRPr lang="zh-TW" altLang="en-US" sz="4400" b="1" spc="53" dirty="0">
              <a:ln w="11430"/>
              <a:solidFill>
                <a:srgbClr val="38906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13" name="群組 69"/>
          <p:cNvGrpSpPr/>
          <p:nvPr/>
        </p:nvGrpSpPr>
        <p:grpSpPr>
          <a:xfrm>
            <a:off x="2960836" y="3873169"/>
            <a:ext cx="5276972" cy="320595"/>
            <a:chOff x="2286689" y="1275413"/>
            <a:chExt cx="6234430" cy="170458"/>
          </a:xfrm>
        </p:grpSpPr>
        <p:sp>
          <p:nvSpPr>
            <p:cNvPr id="14" name="文字方塊 13"/>
            <p:cNvSpPr txBox="1"/>
            <p:nvPr/>
          </p:nvSpPr>
          <p:spPr bwMode="auto">
            <a:xfrm>
              <a:off x="2286689" y="1275413"/>
              <a:ext cx="4863090" cy="170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8097" tIns="38097" rIns="38097" bIns="38097" rtlCol="0">
              <a:spAutoFit/>
            </a:bodyPr>
            <a:lstStyle/>
            <a:p>
              <a:pPr algn="dist">
                <a:lnSpc>
                  <a:spcPts val="1905"/>
                </a:lnSpc>
              </a:pPr>
              <a:r>
                <a:rPr lang="en-US" altLang="zh-TW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S</a:t>
              </a:r>
              <a:r>
                <a:rPr lang="en-US" altLang="zh-TW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mall </a:t>
              </a:r>
              <a:r>
                <a:rPr lang="en-US" altLang="zh-TW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B</a:t>
              </a:r>
              <a:r>
                <a:rPr lang="en-US" altLang="zh-TW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usiness for </a:t>
              </a:r>
              <a:r>
                <a:rPr lang="en-US" altLang="zh-TW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T</a:t>
              </a:r>
              <a:r>
                <a:rPr lang="en-US" altLang="zh-TW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ownship </a:t>
              </a:r>
              <a:r>
                <a:rPr lang="en-US" altLang="zh-TW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R</a:t>
              </a:r>
              <a:r>
                <a:rPr lang="en-US" altLang="zh-TW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rPr>
                <a:t>evitalization</a:t>
              </a:r>
              <a:endPara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endParaRPr>
            </a:p>
          </p:txBody>
        </p:sp>
        <p:sp>
          <p:nvSpPr>
            <p:cNvPr id="15" name="文字方塊 14"/>
            <p:cNvSpPr txBox="1"/>
            <p:nvPr/>
          </p:nvSpPr>
          <p:spPr bwMode="auto">
            <a:xfrm>
              <a:off x="7149779" y="1275413"/>
              <a:ext cx="1371340" cy="170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8097" tIns="38097" rIns="38097" bIns="38097" rtlCol="0">
              <a:spAutoFit/>
            </a:bodyPr>
            <a:lstStyle/>
            <a:p>
              <a:pPr algn="dist">
                <a:lnSpc>
                  <a:spcPts val="1905"/>
                </a:lnSpc>
              </a:pPr>
              <a:r>
                <a:rPr lang="en-US" altLang="zh-TW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微軟正黑體" pitchFamily="34" charset="-120"/>
                </a:rPr>
                <a:t>SBTR</a:t>
              </a:r>
              <a:endParaRPr lang="zh-TW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微軟正黑體" pitchFamily="34" charset="-120"/>
              </a:endParaRPr>
            </a:p>
          </p:txBody>
        </p:sp>
      </p:grpSp>
      <p:cxnSp>
        <p:nvCxnSpPr>
          <p:cNvPr id="16" name="直線接點 15"/>
          <p:cNvCxnSpPr/>
          <p:nvPr/>
        </p:nvCxnSpPr>
        <p:spPr>
          <a:xfrm>
            <a:off x="1403648" y="4145993"/>
            <a:ext cx="705678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770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29"/>
            <a:ext cx="2971800" cy="75247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45021" y="1357260"/>
            <a:ext cx="181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城鄉創生：</a:t>
            </a:r>
            <a:endParaRPr lang="en-US" altLang="zh-TW" sz="2400" b="1" dirty="0" smtClean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>
            <a:normAutofit/>
          </a:bodyPr>
          <a:lstStyle/>
          <a:p>
            <a:fld id="{4660DCB7-C942-428E-A61B-460C2C6C37E2}" type="slidenum">
              <a:rPr lang="zh-TW" altLang="en-US" smtClean="0">
                <a:solidFill>
                  <a:schemeClr val="bg1"/>
                </a:solidFill>
              </a:rPr>
              <a:t>10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084538" y="207048"/>
            <a:ext cx="3649758" cy="1023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四、申請須知</a:t>
            </a:r>
            <a:endParaRPr lang="zh-TW" altLang="en-US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929419" y="3843846"/>
            <a:ext cx="2971556" cy="2761277"/>
            <a:chOff x="533403" y="3603174"/>
            <a:chExt cx="3187702" cy="2761277"/>
          </a:xfrm>
        </p:grpSpPr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533403" y="3603174"/>
              <a:ext cx="3187702" cy="2761277"/>
              <a:chOff x="2736" y="989"/>
              <a:chExt cx="2008" cy="594"/>
            </a:xfrm>
          </p:grpSpPr>
          <p:sp>
            <p:nvSpPr>
              <p:cNvPr id="11" name="Rectangle 29"/>
              <p:cNvSpPr>
                <a:spLocks noChangeArrowheads="1"/>
              </p:cNvSpPr>
              <p:nvPr/>
            </p:nvSpPr>
            <p:spPr bwMode="gray">
              <a:xfrm>
                <a:off x="2736" y="989"/>
                <a:ext cx="1973" cy="159"/>
              </a:xfrm>
              <a:prstGeom prst="rect">
                <a:avLst/>
              </a:prstGeom>
              <a:solidFill>
                <a:srgbClr val="0099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2" name="Rectangle 30"/>
              <p:cNvSpPr>
                <a:spLocks noChangeArrowheads="1"/>
              </p:cNvSpPr>
              <p:nvPr/>
            </p:nvSpPr>
            <p:spPr bwMode="gray">
              <a:xfrm>
                <a:off x="2736" y="1150"/>
                <a:ext cx="2008" cy="433"/>
              </a:xfrm>
              <a:prstGeom prst="rect">
                <a:avLst/>
              </a:prstGeom>
              <a:solidFill>
                <a:srgbClr val="A3E7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995596" y="3678708"/>
              <a:ext cx="205634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計畫指定績效（</a:t>
              </a:r>
              <a:r>
                <a:rPr lang="en-US" altLang="zh-TW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A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類為例）</a:t>
              </a:r>
              <a:endParaRPr lang="en-US" altLang="zh-TW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25394" y="4367770"/>
              <a:ext cx="2818132" cy="1287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algn="just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"/>
              </a:pPr>
              <a:r>
                <a:rPr lang="zh-TW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新增營業額</a:t>
              </a:r>
            </a:p>
            <a:p>
              <a:pPr marL="342900" lvl="0" indent="-342900" algn="just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"/>
              </a:pPr>
              <a:r>
                <a:rPr lang="zh-TW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受僱者薪資成長</a:t>
              </a:r>
            </a:p>
            <a:p>
              <a:pPr marL="342900" lvl="0" indent="-342900" algn="just">
                <a:lnSpc>
                  <a:spcPct val="150000"/>
                </a:lnSpc>
                <a:spcAft>
                  <a:spcPts val="0"/>
                </a:spcAft>
                <a:buFont typeface="Wingdings" panose="05000000000000000000" pitchFamily="2" charset="2"/>
                <a:buChar char=""/>
              </a:pPr>
              <a:r>
                <a:rPr lang="zh-TW" alt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新增就業人數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208752" y="3895427"/>
            <a:ext cx="2623468" cy="2709412"/>
            <a:chOff x="3316" y="2616"/>
            <a:chExt cx="1834" cy="575"/>
          </a:xfrm>
        </p:grpSpPr>
        <p:sp>
          <p:nvSpPr>
            <p:cNvPr id="14" name="Rectangle 15"/>
            <p:cNvSpPr>
              <a:spLocks noChangeArrowheads="1"/>
            </p:cNvSpPr>
            <p:nvPr/>
          </p:nvSpPr>
          <p:spPr bwMode="gray">
            <a:xfrm>
              <a:off x="3316" y="2750"/>
              <a:ext cx="1834" cy="441"/>
            </a:xfrm>
            <a:prstGeom prst="rect">
              <a:avLst/>
            </a:prstGeom>
            <a:solidFill>
              <a:srgbClr val="B6DF8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gray">
            <a:xfrm>
              <a:off x="3322" y="2616"/>
              <a:ext cx="1828" cy="146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6373969" y="3956381"/>
            <a:ext cx="2243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其他參考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09561" y="4349634"/>
            <a:ext cx="2484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辦理公開性展示活動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新創共同事業體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打造地方城鄉品牌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Oval 38"/>
          <p:cNvSpPr>
            <a:spLocks noChangeArrowheads="1"/>
          </p:cNvSpPr>
          <p:nvPr/>
        </p:nvSpPr>
        <p:spPr bwMode="gray">
          <a:xfrm>
            <a:off x="143613" y="3728092"/>
            <a:ext cx="866204" cy="863494"/>
          </a:xfrm>
          <a:prstGeom prst="ellipse">
            <a:avLst/>
          </a:prstGeom>
          <a:solidFill>
            <a:srgbClr val="009999">
              <a:alpha val="54118"/>
            </a:srgbClr>
          </a:solidFill>
          <a:ln w="25400" algn="ctr">
            <a:noFill/>
            <a:round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績效類別</a:t>
            </a:r>
            <a:endParaRPr kumimoji="0"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itchFamily="49" charset="-120"/>
            </a:endParaRPr>
          </a:p>
        </p:txBody>
      </p:sp>
      <p:sp>
        <p:nvSpPr>
          <p:cNvPr id="19" name="Oval 38"/>
          <p:cNvSpPr>
            <a:spLocks noChangeArrowheads="1"/>
          </p:cNvSpPr>
          <p:nvPr/>
        </p:nvSpPr>
        <p:spPr bwMode="gray">
          <a:xfrm>
            <a:off x="128762" y="4885244"/>
            <a:ext cx="881056" cy="863494"/>
          </a:xfrm>
          <a:prstGeom prst="ellipse">
            <a:avLst/>
          </a:prstGeom>
          <a:solidFill>
            <a:srgbClr val="009999">
              <a:alpha val="54118"/>
            </a:srgbClr>
          </a:solidFill>
          <a:ln w="25400" algn="ctr">
            <a:noFill/>
            <a:round/>
            <a:headEnd/>
            <a:tailEnd/>
          </a:ln>
          <a:effectLst/>
        </p:spPr>
        <p:txBody>
          <a:bodyPr lIns="45720" tIns="44450" rIns="45720" bIns="44450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中黑體" pitchFamily="49" charset="-120"/>
              </a:rPr>
              <a:t>績效規畫</a:t>
            </a:r>
            <a:endParaRPr kumimoji="0"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中黑體" pitchFamily="49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45021" y="3085458"/>
            <a:ext cx="1899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自訂績效：</a:t>
            </a:r>
            <a:endParaRPr lang="zh-TW" altLang="en-US" sz="2400" b="1" dirty="0">
              <a:solidFill>
                <a:srgbClr val="FF7C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gray">
          <a:xfrm>
            <a:off x="3747444" y="3843002"/>
            <a:ext cx="2476249" cy="739974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gray">
          <a:xfrm>
            <a:off x="3735436" y="4589839"/>
            <a:ext cx="2488257" cy="2012849"/>
          </a:xfrm>
          <a:prstGeom prst="rect">
            <a:avLst/>
          </a:prstGeom>
          <a:solidFill>
            <a:srgbClr val="FFE89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61083" y="3951320"/>
            <a:ext cx="1890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自訂質性績效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23270" y="4624344"/>
            <a:ext cx="2260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人文發展、在地意象、居民認同感、青年返鄉、高齡友善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等貢獻及影響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投影片編號版面配置區 5"/>
          <p:cNvSpPr txBox="1">
            <a:spLocks/>
          </p:cNvSpPr>
          <p:nvPr/>
        </p:nvSpPr>
        <p:spPr>
          <a:xfrm>
            <a:off x="7067550" y="65087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latin typeface="+mj-lt"/>
                <a:ea typeface="+mj-ea"/>
              </a:rPr>
              <a:t>9</a:t>
            </a:r>
            <a:endParaRPr lang="zh-TW" altLang="en-US" dirty="0">
              <a:latin typeface="+mj-lt"/>
              <a:ea typeface="+mj-ea"/>
            </a:endParaRPr>
          </a:p>
        </p:txBody>
      </p:sp>
      <p:grpSp>
        <p:nvGrpSpPr>
          <p:cNvPr id="26" name="组合 112"/>
          <p:cNvGrpSpPr/>
          <p:nvPr/>
        </p:nvGrpSpPr>
        <p:grpSpPr>
          <a:xfrm>
            <a:off x="250058" y="2087198"/>
            <a:ext cx="552450" cy="552450"/>
            <a:chOff x="3678404" y="2170455"/>
            <a:chExt cx="736600" cy="736600"/>
          </a:xfrm>
        </p:grpSpPr>
        <p:grpSp>
          <p:nvGrpSpPr>
            <p:cNvPr id="27" name="组合 113"/>
            <p:cNvGrpSpPr/>
            <p:nvPr/>
          </p:nvGrpSpPr>
          <p:grpSpPr>
            <a:xfrm>
              <a:off x="3678404" y="2170455"/>
              <a:ext cx="736600" cy="736600"/>
              <a:chOff x="8286667" y="635396"/>
              <a:chExt cx="736600" cy="736600"/>
            </a:xfrm>
          </p:grpSpPr>
          <p:sp>
            <p:nvSpPr>
              <p:cNvPr id="33" name="椭圆 119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4" name="椭圆 120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01ACBE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28" name="Group 909"/>
            <p:cNvGrpSpPr>
              <a:grpSpLocks noChangeAspect="1"/>
            </p:cNvGrpSpPr>
            <p:nvPr/>
          </p:nvGrpSpPr>
          <p:grpSpPr bwMode="auto">
            <a:xfrm>
              <a:off x="3895992" y="2402053"/>
              <a:ext cx="321515" cy="274198"/>
              <a:chOff x="6090" y="1175"/>
              <a:chExt cx="265" cy="226"/>
            </a:xfrm>
            <a:solidFill>
              <a:schemeClr val="bg1"/>
            </a:solidFill>
            <a:effectLst/>
          </p:grpSpPr>
          <p:sp>
            <p:nvSpPr>
              <p:cNvPr id="29" name="Freeform 910"/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911"/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912"/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913"/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" name="组合 51"/>
          <p:cNvGrpSpPr/>
          <p:nvPr/>
        </p:nvGrpSpPr>
        <p:grpSpPr>
          <a:xfrm>
            <a:off x="236530" y="1281225"/>
            <a:ext cx="552450" cy="552450"/>
            <a:chOff x="7715921" y="1789455"/>
            <a:chExt cx="736600" cy="736600"/>
          </a:xfrm>
        </p:grpSpPr>
        <p:grpSp>
          <p:nvGrpSpPr>
            <p:cNvPr id="36" name="组合 52"/>
            <p:cNvGrpSpPr/>
            <p:nvPr/>
          </p:nvGrpSpPr>
          <p:grpSpPr>
            <a:xfrm>
              <a:off x="7715921" y="1789455"/>
              <a:ext cx="736600" cy="736600"/>
              <a:chOff x="8286667" y="635396"/>
              <a:chExt cx="736600" cy="736600"/>
            </a:xfrm>
          </p:grpSpPr>
          <p:sp>
            <p:nvSpPr>
              <p:cNvPr id="55" name="椭圆 71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56" name="椭圆 72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FFB850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37" name="Group 18"/>
            <p:cNvGrpSpPr>
              <a:grpSpLocks noChangeAspect="1"/>
            </p:cNvGrpSpPr>
            <p:nvPr/>
          </p:nvGrpSpPr>
          <p:grpSpPr bwMode="auto">
            <a:xfrm>
              <a:off x="7887974" y="2058396"/>
              <a:ext cx="381104" cy="224116"/>
              <a:chOff x="5315" y="1433"/>
              <a:chExt cx="2197" cy="1292"/>
            </a:xfrm>
            <a:solidFill>
              <a:schemeClr val="bg1"/>
            </a:solidFill>
          </p:grpSpPr>
          <p:sp>
            <p:nvSpPr>
              <p:cNvPr id="38" name="Freeform 19"/>
              <p:cNvSpPr>
                <a:spLocks/>
              </p:cNvSpPr>
              <p:nvPr/>
            </p:nvSpPr>
            <p:spPr bwMode="auto">
              <a:xfrm>
                <a:off x="5915" y="1440"/>
                <a:ext cx="1014" cy="1278"/>
              </a:xfrm>
              <a:custGeom>
                <a:avLst/>
                <a:gdLst>
                  <a:gd name="T0" fmla="*/ 221 w 428"/>
                  <a:gd name="T1" fmla="*/ 231 h 538"/>
                  <a:gd name="T2" fmla="*/ 324 w 428"/>
                  <a:gd name="T3" fmla="*/ 115 h 538"/>
                  <a:gd name="T4" fmla="*/ 207 w 428"/>
                  <a:gd name="T5" fmla="*/ 1 h 538"/>
                  <a:gd name="T6" fmla="*/ 93 w 428"/>
                  <a:gd name="T7" fmla="*/ 118 h 538"/>
                  <a:gd name="T8" fmla="*/ 200 w 428"/>
                  <a:gd name="T9" fmla="*/ 231 h 538"/>
                  <a:gd name="T10" fmla="*/ 2 w 428"/>
                  <a:gd name="T11" fmla="*/ 446 h 538"/>
                  <a:gd name="T12" fmla="*/ 216 w 428"/>
                  <a:gd name="T13" fmla="*/ 537 h 538"/>
                  <a:gd name="T14" fmla="*/ 426 w 428"/>
                  <a:gd name="T15" fmla="*/ 439 h 538"/>
                  <a:gd name="T16" fmla="*/ 221 w 428"/>
                  <a:gd name="T17" fmla="*/ 231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8" h="538">
                    <a:moveTo>
                      <a:pt x="221" y="231"/>
                    </a:moveTo>
                    <a:cubicBezTo>
                      <a:pt x="280" y="224"/>
                      <a:pt x="325" y="175"/>
                      <a:pt x="324" y="115"/>
                    </a:cubicBezTo>
                    <a:cubicBezTo>
                      <a:pt x="323" y="51"/>
                      <a:pt x="270" y="0"/>
                      <a:pt x="207" y="1"/>
                    </a:cubicBezTo>
                    <a:cubicBezTo>
                      <a:pt x="143" y="2"/>
                      <a:pt x="92" y="55"/>
                      <a:pt x="93" y="118"/>
                    </a:cubicBezTo>
                    <a:cubicBezTo>
                      <a:pt x="94" y="178"/>
                      <a:pt x="141" y="226"/>
                      <a:pt x="200" y="231"/>
                    </a:cubicBezTo>
                    <a:cubicBezTo>
                      <a:pt x="88" y="239"/>
                      <a:pt x="0" y="333"/>
                      <a:pt x="2" y="446"/>
                    </a:cubicBezTo>
                    <a:cubicBezTo>
                      <a:pt x="3" y="511"/>
                      <a:pt x="110" y="538"/>
                      <a:pt x="216" y="537"/>
                    </a:cubicBezTo>
                    <a:cubicBezTo>
                      <a:pt x="321" y="535"/>
                      <a:pt x="428" y="504"/>
                      <a:pt x="426" y="439"/>
                    </a:cubicBezTo>
                    <a:cubicBezTo>
                      <a:pt x="425" y="326"/>
                      <a:pt x="334" y="235"/>
                      <a:pt x="221" y="2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>
                <a:off x="6825" y="1501"/>
                <a:ext cx="678" cy="946"/>
              </a:xfrm>
              <a:custGeom>
                <a:avLst/>
                <a:gdLst>
                  <a:gd name="T0" fmla="*/ 132 w 286"/>
                  <a:gd name="T1" fmla="*/ 171 h 398"/>
                  <a:gd name="T2" fmla="*/ 210 w 286"/>
                  <a:gd name="T3" fmla="*/ 85 h 398"/>
                  <a:gd name="T4" fmla="*/ 123 w 286"/>
                  <a:gd name="T5" fmla="*/ 1 h 398"/>
                  <a:gd name="T6" fmla="*/ 39 w 286"/>
                  <a:gd name="T7" fmla="*/ 88 h 398"/>
                  <a:gd name="T8" fmla="*/ 120 w 286"/>
                  <a:gd name="T9" fmla="*/ 171 h 398"/>
                  <a:gd name="T10" fmla="*/ 0 w 286"/>
                  <a:gd name="T11" fmla="*/ 237 h 398"/>
                  <a:gd name="T12" fmla="*/ 77 w 286"/>
                  <a:gd name="T13" fmla="*/ 396 h 398"/>
                  <a:gd name="T14" fmla="*/ 129 w 286"/>
                  <a:gd name="T15" fmla="*/ 398 h 398"/>
                  <a:gd name="T16" fmla="*/ 235 w 286"/>
                  <a:gd name="T17" fmla="*/ 380 h 398"/>
                  <a:gd name="T18" fmla="*/ 286 w 286"/>
                  <a:gd name="T19" fmla="*/ 326 h 398"/>
                  <a:gd name="T20" fmla="*/ 132 w 286"/>
                  <a:gd name="T21" fmla="*/ 17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6" h="398">
                    <a:moveTo>
                      <a:pt x="132" y="171"/>
                    </a:moveTo>
                    <a:cubicBezTo>
                      <a:pt x="176" y="167"/>
                      <a:pt x="210" y="130"/>
                      <a:pt x="210" y="85"/>
                    </a:cubicBezTo>
                    <a:cubicBezTo>
                      <a:pt x="209" y="38"/>
                      <a:pt x="170" y="0"/>
                      <a:pt x="123" y="1"/>
                    </a:cubicBezTo>
                    <a:cubicBezTo>
                      <a:pt x="76" y="1"/>
                      <a:pt x="38" y="40"/>
                      <a:pt x="39" y="88"/>
                    </a:cubicBezTo>
                    <a:cubicBezTo>
                      <a:pt x="39" y="133"/>
                      <a:pt x="75" y="169"/>
                      <a:pt x="120" y="171"/>
                    </a:cubicBezTo>
                    <a:cubicBezTo>
                      <a:pt x="71" y="174"/>
                      <a:pt x="28" y="198"/>
                      <a:pt x="0" y="237"/>
                    </a:cubicBezTo>
                    <a:cubicBezTo>
                      <a:pt x="43" y="277"/>
                      <a:pt x="72" y="333"/>
                      <a:pt x="77" y="396"/>
                    </a:cubicBezTo>
                    <a:cubicBezTo>
                      <a:pt x="94" y="398"/>
                      <a:pt x="111" y="398"/>
                      <a:pt x="129" y="398"/>
                    </a:cubicBezTo>
                    <a:cubicBezTo>
                      <a:pt x="170" y="397"/>
                      <a:pt x="207" y="391"/>
                      <a:pt x="235" y="380"/>
                    </a:cubicBezTo>
                    <a:cubicBezTo>
                      <a:pt x="278" y="364"/>
                      <a:pt x="286" y="342"/>
                      <a:pt x="286" y="326"/>
                    </a:cubicBezTo>
                    <a:cubicBezTo>
                      <a:pt x="285" y="241"/>
                      <a:pt x="216" y="173"/>
                      <a:pt x="13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0" name="Freeform 21"/>
              <p:cNvSpPr>
                <a:spLocks/>
              </p:cNvSpPr>
              <p:nvPr/>
            </p:nvSpPr>
            <p:spPr bwMode="auto">
              <a:xfrm>
                <a:off x="5324" y="1520"/>
                <a:ext cx="678" cy="948"/>
              </a:xfrm>
              <a:custGeom>
                <a:avLst/>
                <a:gdLst>
                  <a:gd name="T0" fmla="*/ 286 w 286"/>
                  <a:gd name="T1" fmla="*/ 235 h 399"/>
                  <a:gd name="T2" fmla="*/ 163 w 286"/>
                  <a:gd name="T3" fmla="*/ 171 h 399"/>
                  <a:gd name="T4" fmla="*/ 241 w 286"/>
                  <a:gd name="T5" fmla="*/ 85 h 399"/>
                  <a:gd name="T6" fmla="*/ 154 w 286"/>
                  <a:gd name="T7" fmla="*/ 1 h 399"/>
                  <a:gd name="T8" fmla="*/ 70 w 286"/>
                  <a:gd name="T9" fmla="*/ 88 h 399"/>
                  <a:gd name="T10" fmla="*/ 151 w 286"/>
                  <a:gd name="T11" fmla="*/ 171 h 399"/>
                  <a:gd name="T12" fmla="*/ 2 w 286"/>
                  <a:gd name="T13" fmla="*/ 331 h 399"/>
                  <a:gd name="T14" fmla="*/ 54 w 286"/>
                  <a:gd name="T15" fmla="*/ 384 h 399"/>
                  <a:gd name="T16" fmla="*/ 161 w 286"/>
                  <a:gd name="T17" fmla="*/ 398 h 399"/>
                  <a:gd name="T18" fmla="*/ 216 w 286"/>
                  <a:gd name="T19" fmla="*/ 394 h 399"/>
                  <a:gd name="T20" fmla="*/ 286 w 286"/>
                  <a:gd name="T21" fmla="*/ 235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6" h="399">
                    <a:moveTo>
                      <a:pt x="286" y="235"/>
                    </a:moveTo>
                    <a:cubicBezTo>
                      <a:pt x="257" y="196"/>
                      <a:pt x="212" y="172"/>
                      <a:pt x="163" y="171"/>
                    </a:cubicBezTo>
                    <a:cubicBezTo>
                      <a:pt x="207" y="167"/>
                      <a:pt x="242" y="130"/>
                      <a:pt x="241" y="85"/>
                    </a:cubicBezTo>
                    <a:cubicBezTo>
                      <a:pt x="240" y="38"/>
                      <a:pt x="201" y="0"/>
                      <a:pt x="154" y="1"/>
                    </a:cubicBezTo>
                    <a:cubicBezTo>
                      <a:pt x="107" y="1"/>
                      <a:pt x="69" y="41"/>
                      <a:pt x="70" y="88"/>
                    </a:cubicBezTo>
                    <a:cubicBezTo>
                      <a:pt x="71" y="133"/>
                      <a:pt x="106" y="169"/>
                      <a:pt x="151" y="171"/>
                    </a:cubicBezTo>
                    <a:cubicBezTo>
                      <a:pt x="67" y="176"/>
                      <a:pt x="0" y="247"/>
                      <a:pt x="2" y="331"/>
                    </a:cubicBezTo>
                    <a:cubicBezTo>
                      <a:pt x="2" y="347"/>
                      <a:pt x="11" y="369"/>
                      <a:pt x="54" y="384"/>
                    </a:cubicBezTo>
                    <a:cubicBezTo>
                      <a:pt x="83" y="394"/>
                      <a:pt x="120" y="399"/>
                      <a:pt x="161" y="398"/>
                    </a:cubicBezTo>
                    <a:cubicBezTo>
                      <a:pt x="180" y="398"/>
                      <a:pt x="198" y="396"/>
                      <a:pt x="216" y="394"/>
                    </a:cubicBezTo>
                    <a:cubicBezTo>
                      <a:pt x="219" y="332"/>
                      <a:pt x="246" y="277"/>
                      <a:pt x="286" y="2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1" name="Freeform 22"/>
              <p:cNvSpPr>
                <a:spLocks/>
              </p:cNvSpPr>
              <p:nvPr/>
            </p:nvSpPr>
            <p:spPr bwMode="auto">
              <a:xfrm>
                <a:off x="6837" y="1513"/>
                <a:ext cx="656" cy="925"/>
              </a:xfrm>
              <a:custGeom>
                <a:avLst/>
                <a:gdLst>
                  <a:gd name="T0" fmla="*/ 127 w 277"/>
                  <a:gd name="T1" fmla="*/ 170 h 389"/>
                  <a:gd name="T2" fmla="*/ 127 w 277"/>
                  <a:gd name="T3" fmla="*/ 162 h 389"/>
                  <a:gd name="T4" fmla="*/ 201 w 277"/>
                  <a:gd name="T5" fmla="*/ 80 h 389"/>
                  <a:gd name="T6" fmla="*/ 119 w 277"/>
                  <a:gd name="T7" fmla="*/ 0 h 389"/>
                  <a:gd name="T8" fmla="*/ 118 w 277"/>
                  <a:gd name="T9" fmla="*/ 0 h 389"/>
                  <a:gd name="T10" fmla="*/ 61 w 277"/>
                  <a:gd name="T11" fmla="*/ 24 h 389"/>
                  <a:gd name="T12" fmla="*/ 38 w 277"/>
                  <a:gd name="T13" fmla="*/ 82 h 389"/>
                  <a:gd name="T14" fmla="*/ 115 w 277"/>
                  <a:gd name="T15" fmla="*/ 162 h 389"/>
                  <a:gd name="T16" fmla="*/ 115 w 277"/>
                  <a:gd name="T17" fmla="*/ 170 h 389"/>
                  <a:gd name="T18" fmla="*/ 0 w 277"/>
                  <a:gd name="T19" fmla="*/ 231 h 389"/>
                  <a:gd name="T20" fmla="*/ 76 w 277"/>
                  <a:gd name="T21" fmla="*/ 387 h 389"/>
                  <a:gd name="T22" fmla="*/ 124 w 277"/>
                  <a:gd name="T23" fmla="*/ 389 h 389"/>
                  <a:gd name="T24" fmla="*/ 229 w 277"/>
                  <a:gd name="T25" fmla="*/ 372 h 389"/>
                  <a:gd name="T26" fmla="*/ 277 w 277"/>
                  <a:gd name="T27" fmla="*/ 321 h 389"/>
                  <a:gd name="T28" fmla="*/ 127 w 277"/>
                  <a:gd name="T29" fmla="*/ 17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7" h="389">
                    <a:moveTo>
                      <a:pt x="127" y="170"/>
                    </a:moveTo>
                    <a:cubicBezTo>
                      <a:pt x="127" y="162"/>
                      <a:pt x="127" y="162"/>
                      <a:pt x="127" y="162"/>
                    </a:cubicBezTo>
                    <a:cubicBezTo>
                      <a:pt x="169" y="158"/>
                      <a:pt x="201" y="122"/>
                      <a:pt x="201" y="80"/>
                    </a:cubicBezTo>
                    <a:cubicBezTo>
                      <a:pt x="200" y="36"/>
                      <a:pt x="163" y="0"/>
                      <a:pt x="119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96" y="0"/>
                      <a:pt x="76" y="9"/>
                      <a:pt x="61" y="24"/>
                    </a:cubicBezTo>
                    <a:cubicBezTo>
                      <a:pt x="45" y="40"/>
                      <a:pt x="37" y="61"/>
                      <a:pt x="38" y="82"/>
                    </a:cubicBezTo>
                    <a:cubicBezTo>
                      <a:pt x="38" y="125"/>
                      <a:pt x="72" y="160"/>
                      <a:pt x="115" y="162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69" y="173"/>
                      <a:pt x="28" y="195"/>
                      <a:pt x="0" y="231"/>
                    </a:cubicBezTo>
                    <a:cubicBezTo>
                      <a:pt x="43" y="273"/>
                      <a:pt x="70" y="328"/>
                      <a:pt x="76" y="387"/>
                    </a:cubicBezTo>
                    <a:cubicBezTo>
                      <a:pt x="91" y="389"/>
                      <a:pt x="108" y="389"/>
                      <a:pt x="124" y="389"/>
                    </a:cubicBezTo>
                    <a:cubicBezTo>
                      <a:pt x="164" y="388"/>
                      <a:pt x="201" y="382"/>
                      <a:pt x="229" y="372"/>
                    </a:cubicBezTo>
                    <a:cubicBezTo>
                      <a:pt x="261" y="359"/>
                      <a:pt x="277" y="342"/>
                      <a:pt x="277" y="321"/>
                    </a:cubicBezTo>
                    <a:cubicBezTo>
                      <a:pt x="276" y="238"/>
                      <a:pt x="210" y="172"/>
                      <a:pt x="127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2" name="Freeform 23"/>
              <p:cNvSpPr>
                <a:spLocks/>
              </p:cNvSpPr>
              <p:nvPr/>
            </p:nvSpPr>
            <p:spPr bwMode="auto">
              <a:xfrm>
                <a:off x="5924" y="1452"/>
                <a:ext cx="993" cy="1254"/>
              </a:xfrm>
              <a:custGeom>
                <a:avLst/>
                <a:gdLst>
                  <a:gd name="T0" fmla="*/ 217 w 419"/>
                  <a:gd name="T1" fmla="*/ 230 h 528"/>
                  <a:gd name="T2" fmla="*/ 217 w 419"/>
                  <a:gd name="T3" fmla="*/ 222 h 528"/>
                  <a:gd name="T4" fmla="*/ 316 w 419"/>
                  <a:gd name="T5" fmla="*/ 110 h 528"/>
                  <a:gd name="T6" fmla="*/ 205 w 419"/>
                  <a:gd name="T7" fmla="*/ 0 h 528"/>
                  <a:gd name="T8" fmla="*/ 203 w 419"/>
                  <a:gd name="T9" fmla="*/ 0 h 528"/>
                  <a:gd name="T10" fmla="*/ 93 w 419"/>
                  <a:gd name="T11" fmla="*/ 113 h 528"/>
                  <a:gd name="T12" fmla="*/ 196 w 419"/>
                  <a:gd name="T13" fmla="*/ 222 h 528"/>
                  <a:gd name="T14" fmla="*/ 196 w 419"/>
                  <a:gd name="T15" fmla="*/ 230 h 528"/>
                  <a:gd name="T16" fmla="*/ 2 w 419"/>
                  <a:gd name="T17" fmla="*/ 441 h 528"/>
                  <a:gd name="T18" fmla="*/ 202 w 419"/>
                  <a:gd name="T19" fmla="*/ 528 h 528"/>
                  <a:gd name="T20" fmla="*/ 202 w 419"/>
                  <a:gd name="T21" fmla="*/ 528 h 528"/>
                  <a:gd name="T22" fmla="*/ 211 w 419"/>
                  <a:gd name="T23" fmla="*/ 528 h 528"/>
                  <a:gd name="T24" fmla="*/ 418 w 419"/>
                  <a:gd name="T25" fmla="*/ 434 h 528"/>
                  <a:gd name="T26" fmla="*/ 217 w 419"/>
                  <a:gd name="T27" fmla="*/ 23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9" h="528">
                    <a:moveTo>
                      <a:pt x="217" y="230"/>
                    </a:moveTo>
                    <a:cubicBezTo>
                      <a:pt x="217" y="222"/>
                      <a:pt x="217" y="222"/>
                      <a:pt x="217" y="222"/>
                    </a:cubicBezTo>
                    <a:cubicBezTo>
                      <a:pt x="274" y="215"/>
                      <a:pt x="317" y="167"/>
                      <a:pt x="316" y="110"/>
                    </a:cubicBezTo>
                    <a:cubicBezTo>
                      <a:pt x="315" y="49"/>
                      <a:pt x="265" y="0"/>
                      <a:pt x="205" y="0"/>
                    </a:cubicBezTo>
                    <a:cubicBezTo>
                      <a:pt x="204" y="0"/>
                      <a:pt x="203" y="0"/>
                      <a:pt x="203" y="0"/>
                    </a:cubicBezTo>
                    <a:cubicBezTo>
                      <a:pt x="141" y="1"/>
                      <a:pt x="92" y="52"/>
                      <a:pt x="93" y="113"/>
                    </a:cubicBezTo>
                    <a:cubicBezTo>
                      <a:pt x="94" y="171"/>
                      <a:pt x="138" y="217"/>
                      <a:pt x="196" y="222"/>
                    </a:cubicBezTo>
                    <a:cubicBezTo>
                      <a:pt x="196" y="230"/>
                      <a:pt x="196" y="230"/>
                      <a:pt x="196" y="230"/>
                    </a:cubicBezTo>
                    <a:cubicBezTo>
                      <a:pt x="85" y="238"/>
                      <a:pt x="0" y="330"/>
                      <a:pt x="2" y="441"/>
                    </a:cubicBezTo>
                    <a:cubicBezTo>
                      <a:pt x="3" y="501"/>
                      <a:pt x="103" y="528"/>
                      <a:pt x="202" y="528"/>
                    </a:cubicBezTo>
                    <a:cubicBezTo>
                      <a:pt x="202" y="528"/>
                      <a:pt x="202" y="528"/>
                      <a:pt x="202" y="528"/>
                    </a:cubicBezTo>
                    <a:cubicBezTo>
                      <a:pt x="205" y="528"/>
                      <a:pt x="208" y="528"/>
                      <a:pt x="211" y="528"/>
                    </a:cubicBezTo>
                    <a:cubicBezTo>
                      <a:pt x="315" y="526"/>
                      <a:pt x="419" y="496"/>
                      <a:pt x="418" y="434"/>
                    </a:cubicBezTo>
                    <a:cubicBezTo>
                      <a:pt x="417" y="323"/>
                      <a:pt x="328" y="234"/>
                      <a:pt x="217" y="2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3" name="Freeform 24"/>
              <p:cNvSpPr>
                <a:spLocks/>
              </p:cNvSpPr>
              <p:nvPr/>
            </p:nvSpPr>
            <p:spPr bwMode="auto">
              <a:xfrm>
                <a:off x="5334" y="1532"/>
                <a:ext cx="656" cy="927"/>
              </a:xfrm>
              <a:custGeom>
                <a:avLst/>
                <a:gdLst>
                  <a:gd name="T0" fmla="*/ 159 w 277"/>
                  <a:gd name="T1" fmla="*/ 170 h 390"/>
                  <a:gd name="T2" fmla="*/ 159 w 277"/>
                  <a:gd name="T3" fmla="*/ 162 h 390"/>
                  <a:gd name="T4" fmla="*/ 233 w 277"/>
                  <a:gd name="T5" fmla="*/ 80 h 390"/>
                  <a:gd name="T6" fmla="*/ 152 w 277"/>
                  <a:gd name="T7" fmla="*/ 0 h 390"/>
                  <a:gd name="T8" fmla="*/ 150 w 277"/>
                  <a:gd name="T9" fmla="*/ 0 h 390"/>
                  <a:gd name="T10" fmla="*/ 70 w 277"/>
                  <a:gd name="T11" fmla="*/ 83 h 390"/>
                  <a:gd name="T12" fmla="*/ 147 w 277"/>
                  <a:gd name="T13" fmla="*/ 162 h 390"/>
                  <a:gd name="T14" fmla="*/ 147 w 277"/>
                  <a:gd name="T15" fmla="*/ 170 h 390"/>
                  <a:gd name="T16" fmla="*/ 2 w 277"/>
                  <a:gd name="T17" fmla="*/ 326 h 390"/>
                  <a:gd name="T18" fmla="*/ 52 w 277"/>
                  <a:gd name="T19" fmla="*/ 375 h 390"/>
                  <a:gd name="T20" fmla="*/ 157 w 277"/>
                  <a:gd name="T21" fmla="*/ 389 h 390"/>
                  <a:gd name="T22" fmla="*/ 208 w 277"/>
                  <a:gd name="T23" fmla="*/ 385 h 390"/>
                  <a:gd name="T24" fmla="*/ 277 w 277"/>
                  <a:gd name="T25" fmla="*/ 230 h 390"/>
                  <a:gd name="T26" fmla="*/ 159 w 277"/>
                  <a:gd name="T27" fmla="*/ 17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7" h="390">
                    <a:moveTo>
                      <a:pt x="159" y="170"/>
                    </a:moveTo>
                    <a:cubicBezTo>
                      <a:pt x="159" y="162"/>
                      <a:pt x="159" y="162"/>
                      <a:pt x="159" y="162"/>
                    </a:cubicBezTo>
                    <a:cubicBezTo>
                      <a:pt x="201" y="159"/>
                      <a:pt x="234" y="122"/>
                      <a:pt x="233" y="80"/>
                    </a:cubicBezTo>
                    <a:cubicBezTo>
                      <a:pt x="232" y="36"/>
                      <a:pt x="196" y="0"/>
                      <a:pt x="152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05" y="0"/>
                      <a:pt x="69" y="38"/>
                      <a:pt x="70" y="83"/>
                    </a:cubicBezTo>
                    <a:cubicBezTo>
                      <a:pt x="71" y="125"/>
                      <a:pt x="104" y="160"/>
                      <a:pt x="147" y="162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64" y="175"/>
                      <a:pt x="0" y="244"/>
                      <a:pt x="2" y="326"/>
                    </a:cubicBezTo>
                    <a:cubicBezTo>
                      <a:pt x="2" y="341"/>
                      <a:pt x="11" y="361"/>
                      <a:pt x="52" y="375"/>
                    </a:cubicBezTo>
                    <a:cubicBezTo>
                      <a:pt x="79" y="385"/>
                      <a:pt x="117" y="390"/>
                      <a:pt x="157" y="389"/>
                    </a:cubicBezTo>
                    <a:cubicBezTo>
                      <a:pt x="174" y="389"/>
                      <a:pt x="191" y="388"/>
                      <a:pt x="208" y="385"/>
                    </a:cubicBezTo>
                    <a:cubicBezTo>
                      <a:pt x="212" y="327"/>
                      <a:pt x="237" y="272"/>
                      <a:pt x="277" y="230"/>
                    </a:cubicBezTo>
                    <a:cubicBezTo>
                      <a:pt x="249" y="193"/>
                      <a:pt x="206" y="171"/>
                      <a:pt x="159" y="1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4" name="Freeform 25"/>
              <p:cNvSpPr>
                <a:spLocks/>
              </p:cNvSpPr>
              <p:nvPr/>
            </p:nvSpPr>
            <p:spPr bwMode="auto">
              <a:xfrm>
                <a:off x="5334" y="1532"/>
                <a:ext cx="656" cy="927"/>
              </a:xfrm>
              <a:custGeom>
                <a:avLst/>
                <a:gdLst>
                  <a:gd name="T0" fmla="*/ 233 w 277"/>
                  <a:gd name="T1" fmla="*/ 80 h 390"/>
                  <a:gd name="T2" fmla="*/ 152 w 277"/>
                  <a:gd name="T3" fmla="*/ 0 h 390"/>
                  <a:gd name="T4" fmla="*/ 150 w 277"/>
                  <a:gd name="T5" fmla="*/ 0 h 390"/>
                  <a:gd name="T6" fmla="*/ 70 w 277"/>
                  <a:gd name="T7" fmla="*/ 83 h 390"/>
                  <a:gd name="T8" fmla="*/ 147 w 277"/>
                  <a:gd name="T9" fmla="*/ 162 h 390"/>
                  <a:gd name="T10" fmla="*/ 147 w 277"/>
                  <a:gd name="T11" fmla="*/ 166 h 390"/>
                  <a:gd name="T12" fmla="*/ 149 w 277"/>
                  <a:gd name="T13" fmla="*/ 167 h 390"/>
                  <a:gd name="T14" fmla="*/ 147 w 277"/>
                  <a:gd name="T15" fmla="*/ 166 h 390"/>
                  <a:gd name="T16" fmla="*/ 147 w 277"/>
                  <a:gd name="T17" fmla="*/ 170 h 390"/>
                  <a:gd name="T18" fmla="*/ 2 w 277"/>
                  <a:gd name="T19" fmla="*/ 326 h 390"/>
                  <a:gd name="T20" fmla="*/ 52 w 277"/>
                  <a:gd name="T21" fmla="*/ 375 h 390"/>
                  <a:gd name="T22" fmla="*/ 157 w 277"/>
                  <a:gd name="T23" fmla="*/ 389 h 390"/>
                  <a:gd name="T24" fmla="*/ 208 w 277"/>
                  <a:gd name="T25" fmla="*/ 385 h 390"/>
                  <a:gd name="T26" fmla="*/ 277 w 277"/>
                  <a:gd name="T27" fmla="*/ 230 h 390"/>
                  <a:gd name="T28" fmla="*/ 159 w 277"/>
                  <a:gd name="T29" fmla="*/ 170 h 390"/>
                  <a:gd name="T30" fmla="*/ 159 w 277"/>
                  <a:gd name="T31" fmla="*/ 166 h 390"/>
                  <a:gd name="T32" fmla="*/ 156 w 277"/>
                  <a:gd name="T33" fmla="*/ 167 h 390"/>
                  <a:gd name="T34" fmla="*/ 159 w 277"/>
                  <a:gd name="T35" fmla="*/ 166 h 390"/>
                  <a:gd name="T36" fmla="*/ 159 w 277"/>
                  <a:gd name="T37" fmla="*/ 162 h 390"/>
                  <a:gd name="T38" fmla="*/ 233 w 277"/>
                  <a:gd name="T39" fmla="*/ 8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7" h="390">
                    <a:moveTo>
                      <a:pt x="233" y="80"/>
                    </a:moveTo>
                    <a:cubicBezTo>
                      <a:pt x="232" y="36"/>
                      <a:pt x="196" y="0"/>
                      <a:pt x="152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05" y="0"/>
                      <a:pt x="69" y="38"/>
                      <a:pt x="70" y="83"/>
                    </a:cubicBezTo>
                    <a:cubicBezTo>
                      <a:pt x="71" y="125"/>
                      <a:pt x="104" y="160"/>
                      <a:pt x="147" y="162"/>
                    </a:cubicBezTo>
                    <a:cubicBezTo>
                      <a:pt x="147" y="166"/>
                      <a:pt x="147" y="166"/>
                      <a:pt x="147" y="166"/>
                    </a:cubicBezTo>
                    <a:cubicBezTo>
                      <a:pt x="149" y="167"/>
                      <a:pt x="149" y="167"/>
                      <a:pt x="149" y="167"/>
                    </a:cubicBezTo>
                    <a:cubicBezTo>
                      <a:pt x="147" y="166"/>
                      <a:pt x="147" y="166"/>
                      <a:pt x="147" y="166"/>
                    </a:cubicBezTo>
                    <a:cubicBezTo>
                      <a:pt x="147" y="170"/>
                      <a:pt x="147" y="170"/>
                      <a:pt x="147" y="170"/>
                    </a:cubicBezTo>
                    <a:cubicBezTo>
                      <a:pt x="64" y="175"/>
                      <a:pt x="0" y="244"/>
                      <a:pt x="2" y="326"/>
                    </a:cubicBezTo>
                    <a:cubicBezTo>
                      <a:pt x="2" y="341"/>
                      <a:pt x="11" y="361"/>
                      <a:pt x="52" y="375"/>
                    </a:cubicBezTo>
                    <a:cubicBezTo>
                      <a:pt x="79" y="385"/>
                      <a:pt x="117" y="390"/>
                      <a:pt x="157" y="389"/>
                    </a:cubicBezTo>
                    <a:cubicBezTo>
                      <a:pt x="174" y="389"/>
                      <a:pt x="191" y="388"/>
                      <a:pt x="208" y="385"/>
                    </a:cubicBezTo>
                    <a:cubicBezTo>
                      <a:pt x="212" y="327"/>
                      <a:pt x="237" y="272"/>
                      <a:pt x="277" y="230"/>
                    </a:cubicBezTo>
                    <a:cubicBezTo>
                      <a:pt x="249" y="193"/>
                      <a:pt x="206" y="171"/>
                      <a:pt x="159" y="170"/>
                    </a:cubicBezTo>
                    <a:cubicBezTo>
                      <a:pt x="159" y="166"/>
                      <a:pt x="159" y="166"/>
                      <a:pt x="159" y="166"/>
                    </a:cubicBezTo>
                    <a:cubicBezTo>
                      <a:pt x="156" y="167"/>
                      <a:pt x="156" y="167"/>
                      <a:pt x="156" y="167"/>
                    </a:cubicBezTo>
                    <a:cubicBezTo>
                      <a:pt x="159" y="166"/>
                      <a:pt x="159" y="166"/>
                      <a:pt x="159" y="166"/>
                    </a:cubicBezTo>
                    <a:cubicBezTo>
                      <a:pt x="159" y="162"/>
                      <a:pt x="159" y="162"/>
                      <a:pt x="159" y="162"/>
                    </a:cubicBezTo>
                    <a:cubicBezTo>
                      <a:pt x="201" y="159"/>
                      <a:pt x="234" y="122"/>
                      <a:pt x="233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5" name="Freeform 26"/>
              <p:cNvSpPr>
                <a:spLocks/>
              </p:cNvSpPr>
              <p:nvPr/>
            </p:nvSpPr>
            <p:spPr bwMode="auto">
              <a:xfrm>
                <a:off x="5315" y="1924"/>
                <a:ext cx="702" cy="552"/>
              </a:xfrm>
              <a:custGeom>
                <a:avLst/>
                <a:gdLst>
                  <a:gd name="T0" fmla="*/ 294 w 296"/>
                  <a:gd name="T1" fmla="*/ 63 h 232"/>
                  <a:gd name="T2" fmla="*/ 192 w 296"/>
                  <a:gd name="T3" fmla="*/ 0 h 232"/>
                  <a:gd name="T4" fmla="*/ 167 w 296"/>
                  <a:gd name="T5" fmla="*/ 1 h 232"/>
                  <a:gd name="T6" fmla="*/ 167 w 296"/>
                  <a:gd name="T7" fmla="*/ 5 h 232"/>
                  <a:gd name="T8" fmla="*/ 285 w 296"/>
                  <a:gd name="T9" fmla="*/ 65 h 232"/>
                  <a:gd name="T10" fmla="*/ 216 w 296"/>
                  <a:gd name="T11" fmla="*/ 220 h 232"/>
                  <a:gd name="T12" fmla="*/ 165 w 296"/>
                  <a:gd name="T13" fmla="*/ 224 h 232"/>
                  <a:gd name="T14" fmla="*/ 60 w 296"/>
                  <a:gd name="T15" fmla="*/ 210 h 232"/>
                  <a:gd name="T16" fmla="*/ 10 w 296"/>
                  <a:gd name="T17" fmla="*/ 161 h 232"/>
                  <a:gd name="T18" fmla="*/ 155 w 296"/>
                  <a:gd name="T19" fmla="*/ 5 h 232"/>
                  <a:gd name="T20" fmla="*/ 155 w 296"/>
                  <a:gd name="T21" fmla="*/ 1 h 232"/>
                  <a:gd name="T22" fmla="*/ 130 w 296"/>
                  <a:gd name="T23" fmla="*/ 1 h 232"/>
                  <a:gd name="T24" fmla="*/ 155 w 296"/>
                  <a:gd name="T25" fmla="*/ 1 h 232"/>
                  <a:gd name="T26" fmla="*/ 130 w 296"/>
                  <a:gd name="T27" fmla="*/ 1 h 232"/>
                  <a:gd name="T28" fmla="*/ 2 w 296"/>
                  <a:gd name="T29" fmla="*/ 161 h 232"/>
                  <a:gd name="T30" fmla="*/ 57 w 296"/>
                  <a:gd name="T31" fmla="*/ 218 h 232"/>
                  <a:gd name="T32" fmla="*/ 157 w 296"/>
                  <a:gd name="T33" fmla="*/ 232 h 232"/>
                  <a:gd name="T34" fmla="*/ 165 w 296"/>
                  <a:gd name="T35" fmla="*/ 232 h 232"/>
                  <a:gd name="T36" fmla="*/ 220 w 296"/>
                  <a:gd name="T37" fmla="*/ 228 h 232"/>
                  <a:gd name="T38" fmla="*/ 224 w 296"/>
                  <a:gd name="T39" fmla="*/ 227 h 232"/>
                  <a:gd name="T40" fmla="*/ 224 w 296"/>
                  <a:gd name="T41" fmla="*/ 224 h 232"/>
                  <a:gd name="T42" fmla="*/ 293 w 296"/>
                  <a:gd name="T43" fmla="*/ 68 h 232"/>
                  <a:gd name="T44" fmla="*/ 296 w 296"/>
                  <a:gd name="T45" fmla="*/ 66 h 232"/>
                  <a:gd name="T46" fmla="*/ 294 w 296"/>
                  <a:gd name="T47" fmla="*/ 6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6" h="232">
                    <a:moveTo>
                      <a:pt x="294" y="63"/>
                    </a:moveTo>
                    <a:cubicBezTo>
                      <a:pt x="269" y="29"/>
                      <a:pt x="232" y="7"/>
                      <a:pt x="192" y="0"/>
                    </a:cubicBezTo>
                    <a:cubicBezTo>
                      <a:pt x="167" y="1"/>
                      <a:pt x="167" y="1"/>
                      <a:pt x="167" y="1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214" y="6"/>
                      <a:pt x="257" y="28"/>
                      <a:pt x="285" y="65"/>
                    </a:cubicBezTo>
                    <a:cubicBezTo>
                      <a:pt x="245" y="107"/>
                      <a:pt x="220" y="162"/>
                      <a:pt x="216" y="220"/>
                    </a:cubicBezTo>
                    <a:cubicBezTo>
                      <a:pt x="199" y="223"/>
                      <a:pt x="182" y="224"/>
                      <a:pt x="165" y="224"/>
                    </a:cubicBezTo>
                    <a:cubicBezTo>
                      <a:pt x="125" y="225"/>
                      <a:pt x="87" y="220"/>
                      <a:pt x="60" y="210"/>
                    </a:cubicBezTo>
                    <a:cubicBezTo>
                      <a:pt x="19" y="196"/>
                      <a:pt x="10" y="176"/>
                      <a:pt x="10" y="161"/>
                    </a:cubicBezTo>
                    <a:cubicBezTo>
                      <a:pt x="8" y="79"/>
                      <a:pt x="72" y="10"/>
                      <a:pt x="155" y="5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155" y="1"/>
                      <a:pt x="155" y="1"/>
                      <a:pt x="155" y="1"/>
                    </a:cubicBezTo>
                    <a:cubicBezTo>
                      <a:pt x="130" y="1"/>
                      <a:pt x="130" y="1"/>
                      <a:pt x="130" y="1"/>
                    </a:cubicBezTo>
                    <a:cubicBezTo>
                      <a:pt x="55" y="16"/>
                      <a:pt x="0" y="83"/>
                      <a:pt x="2" y="161"/>
                    </a:cubicBezTo>
                    <a:cubicBezTo>
                      <a:pt x="2" y="178"/>
                      <a:pt x="12" y="202"/>
                      <a:pt x="57" y="218"/>
                    </a:cubicBezTo>
                    <a:cubicBezTo>
                      <a:pt x="84" y="227"/>
                      <a:pt x="119" y="232"/>
                      <a:pt x="157" y="232"/>
                    </a:cubicBezTo>
                    <a:cubicBezTo>
                      <a:pt x="160" y="232"/>
                      <a:pt x="162" y="232"/>
                      <a:pt x="165" y="232"/>
                    </a:cubicBezTo>
                    <a:cubicBezTo>
                      <a:pt x="183" y="232"/>
                      <a:pt x="202" y="230"/>
                      <a:pt x="220" y="228"/>
                    </a:cubicBezTo>
                    <a:cubicBezTo>
                      <a:pt x="224" y="227"/>
                      <a:pt x="224" y="227"/>
                      <a:pt x="224" y="227"/>
                    </a:cubicBezTo>
                    <a:cubicBezTo>
                      <a:pt x="224" y="224"/>
                      <a:pt x="224" y="224"/>
                      <a:pt x="224" y="224"/>
                    </a:cubicBezTo>
                    <a:cubicBezTo>
                      <a:pt x="227" y="165"/>
                      <a:pt x="252" y="110"/>
                      <a:pt x="293" y="68"/>
                    </a:cubicBezTo>
                    <a:cubicBezTo>
                      <a:pt x="296" y="66"/>
                      <a:pt x="296" y="66"/>
                      <a:pt x="296" y="66"/>
                    </a:cubicBezTo>
                    <a:lnTo>
                      <a:pt x="294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6" name="Freeform 27"/>
              <p:cNvSpPr>
                <a:spLocks/>
              </p:cNvSpPr>
              <p:nvPr/>
            </p:nvSpPr>
            <p:spPr bwMode="auto">
              <a:xfrm>
                <a:off x="5479" y="1513"/>
                <a:ext cx="429" cy="414"/>
              </a:xfrm>
              <a:custGeom>
                <a:avLst/>
                <a:gdLst>
                  <a:gd name="T0" fmla="*/ 86 w 181"/>
                  <a:gd name="T1" fmla="*/ 170 h 174"/>
                  <a:gd name="T2" fmla="*/ 9 w 181"/>
                  <a:gd name="T3" fmla="*/ 91 h 174"/>
                  <a:gd name="T4" fmla="*/ 89 w 181"/>
                  <a:gd name="T5" fmla="*/ 8 h 174"/>
                  <a:gd name="T6" fmla="*/ 91 w 181"/>
                  <a:gd name="T7" fmla="*/ 8 h 174"/>
                  <a:gd name="T8" fmla="*/ 172 w 181"/>
                  <a:gd name="T9" fmla="*/ 88 h 174"/>
                  <a:gd name="T10" fmla="*/ 98 w 181"/>
                  <a:gd name="T11" fmla="*/ 170 h 174"/>
                  <a:gd name="T12" fmla="*/ 98 w 181"/>
                  <a:gd name="T13" fmla="*/ 174 h 174"/>
                  <a:gd name="T14" fmla="*/ 123 w 181"/>
                  <a:gd name="T15" fmla="*/ 173 h 174"/>
                  <a:gd name="T16" fmla="*/ 98 w 181"/>
                  <a:gd name="T17" fmla="*/ 174 h 174"/>
                  <a:gd name="T18" fmla="*/ 123 w 181"/>
                  <a:gd name="T19" fmla="*/ 173 h 174"/>
                  <a:gd name="T20" fmla="*/ 180 w 181"/>
                  <a:gd name="T21" fmla="*/ 88 h 174"/>
                  <a:gd name="T22" fmla="*/ 91 w 181"/>
                  <a:gd name="T23" fmla="*/ 0 h 174"/>
                  <a:gd name="T24" fmla="*/ 89 w 181"/>
                  <a:gd name="T25" fmla="*/ 0 h 174"/>
                  <a:gd name="T26" fmla="*/ 1 w 181"/>
                  <a:gd name="T27" fmla="*/ 91 h 174"/>
                  <a:gd name="T28" fmla="*/ 61 w 181"/>
                  <a:gd name="T29" fmla="*/ 174 h 174"/>
                  <a:gd name="T30" fmla="*/ 86 w 181"/>
                  <a:gd name="T31" fmla="*/ 174 h 174"/>
                  <a:gd name="T32" fmla="*/ 86 w 181"/>
                  <a:gd name="T33" fmla="*/ 1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1" h="174">
                    <a:moveTo>
                      <a:pt x="86" y="170"/>
                    </a:moveTo>
                    <a:cubicBezTo>
                      <a:pt x="43" y="168"/>
                      <a:pt x="10" y="133"/>
                      <a:pt x="9" y="91"/>
                    </a:cubicBezTo>
                    <a:cubicBezTo>
                      <a:pt x="8" y="46"/>
                      <a:pt x="44" y="8"/>
                      <a:pt x="89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135" y="8"/>
                      <a:pt x="171" y="44"/>
                      <a:pt x="172" y="88"/>
                    </a:cubicBezTo>
                    <a:cubicBezTo>
                      <a:pt x="173" y="130"/>
                      <a:pt x="140" y="167"/>
                      <a:pt x="98" y="170"/>
                    </a:cubicBezTo>
                    <a:cubicBezTo>
                      <a:pt x="98" y="174"/>
                      <a:pt x="98" y="174"/>
                      <a:pt x="98" y="174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98" y="174"/>
                      <a:pt x="98" y="174"/>
                      <a:pt x="98" y="174"/>
                    </a:cubicBezTo>
                    <a:cubicBezTo>
                      <a:pt x="123" y="173"/>
                      <a:pt x="123" y="173"/>
                      <a:pt x="123" y="173"/>
                    </a:cubicBezTo>
                    <a:cubicBezTo>
                      <a:pt x="157" y="159"/>
                      <a:pt x="181" y="126"/>
                      <a:pt x="180" y="88"/>
                    </a:cubicBezTo>
                    <a:cubicBezTo>
                      <a:pt x="179" y="39"/>
                      <a:pt x="139" y="0"/>
                      <a:pt x="91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40" y="0"/>
                      <a:pt x="0" y="41"/>
                      <a:pt x="1" y="91"/>
                    </a:cubicBezTo>
                    <a:cubicBezTo>
                      <a:pt x="2" y="129"/>
                      <a:pt x="27" y="162"/>
                      <a:pt x="61" y="174"/>
                    </a:cubicBezTo>
                    <a:cubicBezTo>
                      <a:pt x="86" y="174"/>
                      <a:pt x="86" y="174"/>
                      <a:pt x="86" y="174"/>
                    </a:cubicBezTo>
                    <a:lnTo>
                      <a:pt x="86" y="1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7" name="Freeform 28"/>
              <p:cNvSpPr>
                <a:spLocks/>
              </p:cNvSpPr>
              <p:nvPr/>
            </p:nvSpPr>
            <p:spPr bwMode="auto">
              <a:xfrm>
                <a:off x="5924" y="1452"/>
                <a:ext cx="993" cy="1254"/>
              </a:xfrm>
              <a:custGeom>
                <a:avLst/>
                <a:gdLst>
                  <a:gd name="T0" fmla="*/ 316 w 419"/>
                  <a:gd name="T1" fmla="*/ 110 h 528"/>
                  <a:gd name="T2" fmla="*/ 205 w 419"/>
                  <a:gd name="T3" fmla="*/ 0 h 528"/>
                  <a:gd name="T4" fmla="*/ 203 w 419"/>
                  <a:gd name="T5" fmla="*/ 0 h 528"/>
                  <a:gd name="T6" fmla="*/ 93 w 419"/>
                  <a:gd name="T7" fmla="*/ 113 h 528"/>
                  <a:gd name="T8" fmla="*/ 196 w 419"/>
                  <a:gd name="T9" fmla="*/ 222 h 528"/>
                  <a:gd name="T10" fmla="*/ 196 w 419"/>
                  <a:gd name="T11" fmla="*/ 226 h 528"/>
                  <a:gd name="T12" fmla="*/ 198 w 419"/>
                  <a:gd name="T13" fmla="*/ 226 h 528"/>
                  <a:gd name="T14" fmla="*/ 196 w 419"/>
                  <a:gd name="T15" fmla="*/ 226 h 528"/>
                  <a:gd name="T16" fmla="*/ 196 w 419"/>
                  <a:gd name="T17" fmla="*/ 230 h 528"/>
                  <a:gd name="T18" fmla="*/ 2 w 419"/>
                  <a:gd name="T19" fmla="*/ 441 h 528"/>
                  <a:gd name="T20" fmla="*/ 202 w 419"/>
                  <a:gd name="T21" fmla="*/ 528 h 528"/>
                  <a:gd name="T22" fmla="*/ 202 w 419"/>
                  <a:gd name="T23" fmla="*/ 528 h 528"/>
                  <a:gd name="T24" fmla="*/ 211 w 419"/>
                  <a:gd name="T25" fmla="*/ 528 h 528"/>
                  <a:gd name="T26" fmla="*/ 418 w 419"/>
                  <a:gd name="T27" fmla="*/ 434 h 528"/>
                  <a:gd name="T28" fmla="*/ 217 w 419"/>
                  <a:gd name="T29" fmla="*/ 230 h 528"/>
                  <a:gd name="T30" fmla="*/ 217 w 419"/>
                  <a:gd name="T31" fmla="*/ 226 h 528"/>
                  <a:gd name="T32" fmla="*/ 213 w 419"/>
                  <a:gd name="T33" fmla="*/ 226 h 528"/>
                  <a:gd name="T34" fmla="*/ 217 w 419"/>
                  <a:gd name="T35" fmla="*/ 226 h 528"/>
                  <a:gd name="T36" fmla="*/ 217 w 419"/>
                  <a:gd name="T37" fmla="*/ 222 h 528"/>
                  <a:gd name="T38" fmla="*/ 316 w 419"/>
                  <a:gd name="T39" fmla="*/ 11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9" h="528">
                    <a:moveTo>
                      <a:pt x="316" y="110"/>
                    </a:moveTo>
                    <a:cubicBezTo>
                      <a:pt x="315" y="49"/>
                      <a:pt x="265" y="0"/>
                      <a:pt x="205" y="0"/>
                    </a:cubicBezTo>
                    <a:cubicBezTo>
                      <a:pt x="204" y="0"/>
                      <a:pt x="203" y="0"/>
                      <a:pt x="203" y="0"/>
                    </a:cubicBezTo>
                    <a:cubicBezTo>
                      <a:pt x="141" y="1"/>
                      <a:pt x="92" y="52"/>
                      <a:pt x="93" y="113"/>
                    </a:cubicBezTo>
                    <a:cubicBezTo>
                      <a:pt x="94" y="171"/>
                      <a:pt x="138" y="217"/>
                      <a:pt x="196" y="222"/>
                    </a:cubicBezTo>
                    <a:cubicBezTo>
                      <a:pt x="196" y="226"/>
                      <a:pt x="196" y="226"/>
                      <a:pt x="196" y="226"/>
                    </a:cubicBezTo>
                    <a:cubicBezTo>
                      <a:pt x="198" y="226"/>
                      <a:pt x="198" y="226"/>
                      <a:pt x="198" y="226"/>
                    </a:cubicBezTo>
                    <a:cubicBezTo>
                      <a:pt x="196" y="226"/>
                      <a:pt x="196" y="226"/>
                      <a:pt x="196" y="226"/>
                    </a:cubicBezTo>
                    <a:cubicBezTo>
                      <a:pt x="196" y="230"/>
                      <a:pt x="196" y="230"/>
                      <a:pt x="196" y="230"/>
                    </a:cubicBezTo>
                    <a:cubicBezTo>
                      <a:pt x="85" y="238"/>
                      <a:pt x="0" y="330"/>
                      <a:pt x="2" y="441"/>
                    </a:cubicBezTo>
                    <a:cubicBezTo>
                      <a:pt x="3" y="501"/>
                      <a:pt x="103" y="528"/>
                      <a:pt x="202" y="528"/>
                    </a:cubicBezTo>
                    <a:cubicBezTo>
                      <a:pt x="202" y="528"/>
                      <a:pt x="202" y="528"/>
                      <a:pt x="202" y="528"/>
                    </a:cubicBezTo>
                    <a:cubicBezTo>
                      <a:pt x="205" y="528"/>
                      <a:pt x="208" y="528"/>
                      <a:pt x="211" y="528"/>
                    </a:cubicBezTo>
                    <a:cubicBezTo>
                      <a:pt x="315" y="526"/>
                      <a:pt x="419" y="496"/>
                      <a:pt x="418" y="434"/>
                    </a:cubicBezTo>
                    <a:cubicBezTo>
                      <a:pt x="417" y="323"/>
                      <a:pt x="328" y="234"/>
                      <a:pt x="217" y="230"/>
                    </a:cubicBezTo>
                    <a:cubicBezTo>
                      <a:pt x="217" y="226"/>
                      <a:pt x="217" y="226"/>
                      <a:pt x="217" y="226"/>
                    </a:cubicBezTo>
                    <a:cubicBezTo>
                      <a:pt x="213" y="226"/>
                      <a:pt x="213" y="226"/>
                      <a:pt x="213" y="226"/>
                    </a:cubicBezTo>
                    <a:cubicBezTo>
                      <a:pt x="217" y="226"/>
                      <a:pt x="217" y="226"/>
                      <a:pt x="217" y="226"/>
                    </a:cubicBezTo>
                    <a:cubicBezTo>
                      <a:pt x="217" y="222"/>
                      <a:pt x="217" y="222"/>
                      <a:pt x="217" y="222"/>
                    </a:cubicBezTo>
                    <a:cubicBezTo>
                      <a:pt x="274" y="215"/>
                      <a:pt x="317" y="167"/>
                      <a:pt x="316" y="1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8" name="Freeform 29"/>
              <p:cNvSpPr>
                <a:spLocks/>
              </p:cNvSpPr>
              <p:nvPr/>
            </p:nvSpPr>
            <p:spPr bwMode="auto">
              <a:xfrm>
                <a:off x="5905" y="1984"/>
                <a:ext cx="1034" cy="741"/>
              </a:xfrm>
              <a:custGeom>
                <a:avLst/>
                <a:gdLst>
                  <a:gd name="T0" fmla="*/ 251 w 436"/>
                  <a:gd name="T1" fmla="*/ 0 h 312"/>
                  <a:gd name="T2" fmla="*/ 225 w 436"/>
                  <a:gd name="T3" fmla="*/ 2 h 312"/>
                  <a:gd name="T4" fmla="*/ 225 w 436"/>
                  <a:gd name="T5" fmla="*/ 6 h 312"/>
                  <a:gd name="T6" fmla="*/ 426 w 436"/>
                  <a:gd name="T7" fmla="*/ 210 h 312"/>
                  <a:gd name="T8" fmla="*/ 219 w 436"/>
                  <a:gd name="T9" fmla="*/ 304 h 312"/>
                  <a:gd name="T10" fmla="*/ 210 w 436"/>
                  <a:gd name="T11" fmla="*/ 304 h 312"/>
                  <a:gd name="T12" fmla="*/ 210 w 436"/>
                  <a:gd name="T13" fmla="*/ 304 h 312"/>
                  <a:gd name="T14" fmla="*/ 10 w 436"/>
                  <a:gd name="T15" fmla="*/ 217 h 312"/>
                  <a:gd name="T16" fmla="*/ 204 w 436"/>
                  <a:gd name="T17" fmla="*/ 6 h 312"/>
                  <a:gd name="T18" fmla="*/ 204 w 436"/>
                  <a:gd name="T19" fmla="*/ 2 h 312"/>
                  <a:gd name="T20" fmla="*/ 178 w 436"/>
                  <a:gd name="T21" fmla="*/ 1 h 312"/>
                  <a:gd name="T22" fmla="*/ 204 w 436"/>
                  <a:gd name="T23" fmla="*/ 2 h 312"/>
                  <a:gd name="T24" fmla="*/ 178 w 436"/>
                  <a:gd name="T25" fmla="*/ 1 h 312"/>
                  <a:gd name="T26" fmla="*/ 2 w 436"/>
                  <a:gd name="T27" fmla="*/ 217 h 312"/>
                  <a:gd name="T28" fmla="*/ 210 w 436"/>
                  <a:gd name="T29" fmla="*/ 312 h 312"/>
                  <a:gd name="T30" fmla="*/ 210 w 436"/>
                  <a:gd name="T31" fmla="*/ 312 h 312"/>
                  <a:gd name="T32" fmla="*/ 220 w 436"/>
                  <a:gd name="T33" fmla="*/ 312 h 312"/>
                  <a:gd name="T34" fmla="*/ 435 w 436"/>
                  <a:gd name="T35" fmla="*/ 210 h 312"/>
                  <a:gd name="T36" fmla="*/ 251 w 436"/>
                  <a:gd name="T3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6" h="312">
                    <a:moveTo>
                      <a:pt x="251" y="0"/>
                    </a:moveTo>
                    <a:cubicBezTo>
                      <a:pt x="225" y="2"/>
                      <a:pt x="225" y="2"/>
                      <a:pt x="225" y="2"/>
                    </a:cubicBezTo>
                    <a:cubicBezTo>
                      <a:pt x="225" y="6"/>
                      <a:pt x="225" y="6"/>
                      <a:pt x="225" y="6"/>
                    </a:cubicBezTo>
                    <a:cubicBezTo>
                      <a:pt x="336" y="10"/>
                      <a:pt x="425" y="99"/>
                      <a:pt x="426" y="210"/>
                    </a:cubicBezTo>
                    <a:cubicBezTo>
                      <a:pt x="427" y="272"/>
                      <a:pt x="323" y="302"/>
                      <a:pt x="219" y="304"/>
                    </a:cubicBezTo>
                    <a:cubicBezTo>
                      <a:pt x="216" y="304"/>
                      <a:pt x="213" y="304"/>
                      <a:pt x="210" y="304"/>
                    </a:cubicBezTo>
                    <a:cubicBezTo>
                      <a:pt x="210" y="304"/>
                      <a:pt x="210" y="304"/>
                      <a:pt x="210" y="304"/>
                    </a:cubicBezTo>
                    <a:cubicBezTo>
                      <a:pt x="111" y="304"/>
                      <a:pt x="11" y="277"/>
                      <a:pt x="10" y="217"/>
                    </a:cubicBezTo>
                    <a:cubicBezTo>
                      <a:pt x="8" y="106"/>
                      <a:pt x="93" y="14"/>
                      <a:pt x="204" y="6"/>
                    </a:cubicBezTo>
                    <a:cubicBezTo>
                      <a:pt x="204" y="2"/>
                      <a:pt x="204" y="2"/>
                      <a:pt x="204" y="2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204" y="2"/>
                      <a:pt x="204" y="2"/>
                      <a:pt x="204" y="2"/>
                    </a:cubicBezTo>
                    <a:cubicBezTo>
                      <a:pt x="178" y="1"/>
                      <a:pt x="178" y="1"/>
                      <a:pt x="178" y="1"/>
                    </a:cubicBezTo>
                    <a:cubicBezTo>
                      <a:pt x="75" y="20"/>
                      <a:pt x="0" y="111"/>
                      <a:pt x="2" y="217"/>
                    </a:cubicBezTo>
                    <a:cubicBezTo>
                      <a:pt x="3" y="287"/>
                      <a:pt x="115" y="312"/>
                      <a:pt x="210" y="312"/>
                    </a:cubicBezTo>
                    <a:cubicBezTo>
                      <a:pt x="210" y="312"/>
                      <a:pt x="210" y="312"/>
                      <a:pt x="210" y="312"/>
                    </a:cubicBezTo>
                    <a:cubicBezTo>
                      <a:pt x="213" y="312"/>
                      <a:pt x="216" y="312"/>
                      <a:pt x="220" y="312"/>
                    </a:cubicBezTo>
                    <a:cubicBezTo>
                      <a:pt x="327" y="310"/>
                      <a:pt x="436" y="278"/>
                      <a:pt x="435" y="210"/>
                    </a:cubicBezTo>
                    <a:cubicBezTo>
                      <a:pt x="433" y="104"/>
                      <a:pt x="354" y="16"/>
                      <a:pt x="2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49" name="Freeform 30"/>
              <p:cNvSpPr>
                <a:spLocks/>
              </p:cNvSpPr>
              <p:nvPr/>
            </p:nvSpPr>
            <p:spPr bwMode="auto">
              <a:xfrm>
                <a:off x="6123" y="1433"/>
                <a:ext cx="571" cy="556"/>
              </a:xfrm>
              <a:custGeom>
                <a:avLst/>
                <a:gdLst>
                  <a:gd name="T0" fmla="*/ 112 w 241"/>
                  <a:gd name="T1" fmla="*/ 230 h 234"/>
                  <a:gd name="T2" fmla="*/ 9 w 241"/>
                  <a:gd name="T3" fmla="*/ 121 h 234"/>
                  <a:gd name="T4" fmla="*/ 119 w 241"/>
                  <a:gd name="T5" fmla="*/ 8 h 234"/>
                  <a:gd name="T6" fmla="*/ 121 w 241"/>
                  <a:gd name="T7" fmla="*/ 8 h 234"/>
                  <a:gd name="T8" fmla="*/ 232 w 241"/>
                  <a:gd name="T9" fmla="*/ 118 h 234"/>
                  <a:gd name="T10" fmla="*/ 133 w 241"/>
                  <a:gd name="T11" fmla="*/ 230 h 234"/>
                  <a:gd name="T12" fmla="*/ 133 w 241"/>
                  <a:gd name="T13" fmla="*/ 234 h 234"/>
                  <a:gd name="T14" fmla="*/ 159 w 241"/>
                  <a:gd name="T15" fmla="*/ 232 h 234"/>
                  <a:gd name="T16" fmla="*/ 133 w 241"/>
                  <a:gd name="T17" fmla="*/ 234 h 234"/>
                  <a:gd name="T18" fmla="*/ 159 w 241"/>
                  <a:gd name="T19" fmla="*/ 232 h 234"/>
                  <a:gd name="T20" fmla="*/ 240 w 241"/>
                  <a:gd name="T21" fmla="*/ 118 h 234"/>
                  <a:gd name="T22" fmla="*/ 121 w 241"/>
                  <a:gd name="T23" fmla="*/ 0 h 234"/>
                  <a:gd name="T24" fmla="*/ 119 w 241"/>
                  <a:gd name="T25" fmla="*/ 0 h 234"/>
                  <a:gd name="T26" fmla="*/ 1 w 241"/>
                  <a:gd name="T27" fmla="*/ 122 h 234"/>
                  <a:gd name="T28" fmla="*/ 86 w 241"/>
                  <a:gd name="T29" fmla="*/ 233 h 234"/>
                  <a:gd name="T30" fmla="*/ 112 w 241"/>
                  <a:gd name="T31" fmla="*/ 234 h 234"/>
                  <a:gd name="T32" fmla="*/ 112 w 241"/>
                  <a:gd name="T33" fmla="*/ 23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1" h="234">
                    <a:moveTo>
                      <a:pt x="112" y="230"/>
                    </a:moveTo>
                    <a:cubicBezTo>
                      <a:pt x="54" y="225"/>
                      <a:pt x="10" y="179"/>
                      <a:pt x="9" y="121"/>
                    </a:cubicBezTo>
                    <a:cubicBezTo>
                      <a:pt x="8" y="60"/>
                      <a:pt x="57" y="9"/>
                      <a:pt x="119" y="8"/>
                    </a:cubicBezTo>
                    <a:cubicBezTo>
                      <a:pt x="119" y="8"/>
                      <a:pt x="120" y="8"/>
                      <a:pt x="121" y="8"/>
                    </a:cubicBezTo>
                    <a:cubicBezTo>
                      <a:pt x="181" y="8"/>
                      <a:pt x="231" y="57"/>
                      <a:pt x="232" y="118"/>
                    </a:cubicBezTo>
                    <a:cubicBezTo>
                      <a:pt x="233" y="175"/>
                      <a:pt x="190" y="223"/>
                      <a:pt x="133" y="230"/>
                    </a:cubicBezTo>
                    <a:cubicBezTo>
                      <a:pt x="133" y="234"/>
                      <a:pt x="133" y="234"/>
                      <a:pt x="133" y="234"/>
                    </a:cubicBezTo>
                    <a:cubicBezTo>
                      <a:pt x="159" y="232"/>
                      <a:pt x="159" y="232"/>
                      <a:pt x="159" y="232"/>
                    </a:cubicBezTo>
                    <a:cubicBezTo>
                      <a:pt x="133" y="234"/>
                      <a:pt x="133" y="234"/>
                      <a:pt x="133" y="234"/>
                    </a:cubicBezTo>
                    <a:cubicBezTo>
                      <a:pt x="159" y="232"/>
                      <a:pt x="159" y="232"/>
                      <a:pt x="159" y="232"/>
                    </a:cubicBezTo>
                    <a:cubicBezTo>
                      <a:pt x="208" y="216"/>
                      <a:pt x="241" y="170"/>
                      <a:pt x="240" y="118"/>
                    </a:cubicBezTo>
                    <a:cubicBezTo>
                      <a:pt x="239" y="53"/>
                      <a:pt x="186" y="0"/>
                      <a:pt x="121" y="0"/>
                    </a:cubicBezTo>
                    <a:cubicBezTo>
                      <a:pt x="120" y="0"/>
                      <a:pt x="119" y="0"/>
                      <a:pt x="119" y="0"/>
                    </a:cubicBezTo>
                    <a:cubicBezTo>
                      <a:pt x="53" y="1"/>
                      <a:pt x="0" y="56"/>
                      <a:pt x="1" y="122"/>
                    </a:cubicBezTo>
                    <a:cubicBezTo>
                      <a:pt x="2" y="174"/>
                      <a:pt x="37" y="219"/>
                      <a:pt x="86" y="233"/>
                    </a:cubicBezTo>
                    <a:cubicBezTo>
                      <a:pt x="112" y="234"/>
                      <a:pt x="112" y="234"/>
                      <a:pt x="112" y="234"/>
                    </a:cubicBezTo>
                    <a:lnTo>
                      <a:pt x="112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0" name="Freeform 31"/>
              <p:cNvSpPr>
                <a:spLocks/>
              </p:cNvSpPr>
              <p:nvPr/>
            </p:nvSpPr>
            <p:spPr bwMode="auto">
              <a:xfrm>
                <a:off x="6837" y="1513"/>
                <a:ext cx="656" cy="925"/>
              </a:xfrm>
              <a:custGeom>
                <a:avLst/>
                <a:gdLst>
                  <a:gd name="T0" fmla="*/ 201 w 277"/>
                  <a:gd name="T1" fmla="*/ 80 h 389"/>
                  <a:gd name="T2" fmla="*/ 119 w 277"/>
                  <a:gd name="T3" fmla="*/ 0 h 389"/>
                  <a:gd name="T4" fmla="*/ 118 w 277"/>
                  <a:gd name="T5" fmla="*/ 0 h 389"/>
                  <a:gd name="T6" fmla="*/ 61 w 277"/>
                  <a:gd name="T7" fmla="*/ 24 h 389"/>
                  <a:gd name="T8" fmla="*/ 38 w 277"/>
                  <a:gd name="T9" fmla="*/ 82 h 389"/>
                  <a:gd name="T10" fmla="*/ 115 w 277"/>
                  <a:gd name="T11" fmla="*/ 162 h 389"/>
                  <a:gd name="T12" fmla="*/ 115 w 277"/>
                  <a:gd name="T13" fmla="*/ 166 h 389"/>
                  <a:gd name="T14" fmla="*/ 117 w 277"/>
                  <a:gd name="T15" fmla="*/ 166 h 389"/>
                  <a:gd name="T16" fmla="*/ 115 w 277"/>
                  <a:gd name="T17" fmla="*/ 166 h 389"/>
                  <a:gd name="T18" fmla="*/ 115 w 277"/>
                  <a:gd name="T19" fmla="*/ 170 h 389"/>
                  <a:gd name="T20" fmla="*/ 0 w 277"/>
                  <a:gd name="T21" fmla="*/ 231 h 389"/>
                  <a:gd name="T22" fmla="*/ 76 w 277"/>
                  <a:gd name="T23" fmla="*/ 387 h 389"/>
                  <a:gd name="T24" fmla="*/ 124 w 277"/>
                  <a:gd name="T25" fmla="*/ 389 h 389"/>
                  <a:gd name="T26" fmla="*/ 229 w 277"/>
                  <a:gd name="T27" fmla="*/ 372 h 389"/>
                  <a:gd name="T28" fmla="*/ 277 w 277"/>
                  <a:gd name="T29" fmla="*/ 321 h 389"/>
                  <a:gd name="T30" fmla="*/ 127 w 277"/>
                  <a:gd name="T31" fmla="*/ 170 h 389"/>
                  <a:gd name="T32" fmla="*/ 127 w 277"/>
                  <a:gd name="T33" fmla="*/ 166 h 389"/>
                  <a:gd name="T34" fmla="*/ 124 w 277"/>
                  <a:gd name="T35" fmla="*/ 166 h 389"/>
                  <a:gd name="T36" fmla="*/ 127 w 277"/>
                  <a:gd name="T37" fmla="*/ 166 h 389"/>
                  <a:gd name="T38" fmla="*/ 127 w 277"/>
                  <a:gd name="T39" fmla="*/ 162 h 389"/>
                  <a:gd name="T40" fmla="*/ 201 w 277"/>
                  <a:gd name="T41" fmla="*/ 8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7" h="389">
                    <a:moveTo>
                      <a:pt x="201" y="80"/>
                    </a:moveTo>
                    <a:cubicBezTo>
                      <a:pt x="200" y="36"/>
                      <a:pt x="163" y="0"/>
                      <a:pt x="119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96" y="0"/>
                      <a:pt x="76" y="9"/>
                      <a:pt x="61" y="24"/>
                    </a:cubicBezTo>
                    <a:cubicBezTo>
                      <a:pt x="45" y="40"/>
                      <a:pt x="37" y="61"/>
                      <a:pt x="38" y="82"/>
                    </a:cubicBezTo>
                    <a:cubicBezTo>
                      <a:pt x="38" y="125"/>
                      <a:pt x="72" y="160"/>
                      <a:pt x="115" y="162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7" y="166"/>
                      <a:pt x="117" y="166"/>
                      <a:pt x="117" y="166"/>
                    </a:cubicBezTo>
                    <a:cubicBezTo>
                      <a:pt x="115" y="166"/>
                      <a:pt x="115" y="166"/>
                      <a:pt x="115" y="166"/>
                    </a:cubicBezTo>
                    <a:cubicBezTo>
                      <a:pt x="115" y="170"/>
                      <a:pt x="115" y="170"/>
                      <a:pt x="115" y="170"/>
                    </a:cubicBezTo>
                    <a:cubicBezTo>
                      <a:pt x="69" y="173"/>
                      <a:pt x="28" y="195"/>
                      <a:pt x="0" y="231"/>
                    </a:cubicBezTo>
                    <a:cubicBezTo>
                      <a:pt x="43" y="273"/>
                      <a:pt x="70" y="328"/>
                      <a:pt x="76" y="387"/>
                    </a:cubicBezTo>
                    <a:cubicBezTo>
                      <a:pt x="91" y="389"/>
                      <a:pt x="108" y="389"/>
                      <a:pt x="124" y="389"/>
                    </a:cubicBezTo>
                    <a:cubicBezTo>
                      <a:pt x="164" y="388"/>
                      <a:pt x="201" y="382"/>
                      <a:pt x="229" y="372"/>
                    </a:cubicBezTo>
                    <a:cubicBezTo>
                      <a:pt x="261" y="359"/>
                      <a:pt x="277" y="342"/>
                      <a:pt x="277" y="321"/>
                    </a:cubicBezTo>
                    <a:cubicBezTo>
                      <a:pt x="276" y="238"/>
                      <a:pt x="210" y="172"/>
                      <a:pt x="127" y="170"/>
                    </a:cubicBezTo>
                    <a:cubicBezTo>
                      <a:pt x="127" y="166"/>
                      <a:pt x="127" y="166"/>
                      <a:pt x="127" y="166"/>
                    </a:cubicBezTo>
                    <a:cubicBezTo>
                      <a:pt x="124" y="166"/>
                      <a:pt x="124" y="166"/>
                      <a:pt x="124" y="166"/>
                    </a:cubicBezTo>
                    <a:cubicBezTo>
                      <a:pt x="127" y="166"/>
                      <a:pt x="127" y="166"/>
                      <a:pt x="127" y="166"/>
                    </a:cubicBezTo>
                    <a:cubicBezTo>
                      <a:pt x="127" y="162"/>
                      <a:pt x="127" y="162"/>
                      <a:pt x="127" y="162"/>
                    </a:cubicBezTo>
                    <a:cubicBezTo>
                      <a:pt x="169" y="158"/>
                      <a:pt x="201" y="122"/>
                      <a:pt x="201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6905" y="1492"/>
                <a:ext cx="427" cy="416"/>
              </a:xfrm>
              <a:custGeom>
                <a:avLst/>
                <a:gdLst>
                  <a:gd name="T0" fmla="*/ 86 w 180"/>
                  <a:gd name="T1" fmla="*/ 171 h 175"/>
                  <a:gd name="T2" fmla="*/ 9 w 180"/>
                  <a:gd name="T3" fmla="*/ 91 h 175"/>
                  <a:gd name="T4" fmla="*/ 32 w 180"/>
                  <a:gd name="T5" fmla="*/ 33 h 175"/>
                  <a:gd name="T6" fmla="*/ 89 w 180"/>
                  <a:gd name="T7" fmla="*/ 9 h 175"/>
                  <a:gd name="T8" fmla="*/ 90 w 180"/>
                  <a:gd name="T9" fmla="*/ 9 h 175"/>
                  <a:gd name="T10" fmla="*/ 172 w 180"/>
                  <a:gd name="T11" fmla="*/ 89 h 175"/>
                  <a:gd name="T12" fmla="*/ 98 w 180"/>
                  <a:gd name="T13" fmla="*/ 171 h 175"/>
                  <a:gd name="T14" fmla="*/ 98 w 180"/>
                  <a:gd name="T15" fmla="*/ 175 h 175"/>
                  <a:gd name="T16" fmla="*/ 122 w 180"/>
                  <a:gd name="T17" fmla="*/ 173 h 175"/>
                  <a:gd name="T18" fmla="*/ 98 w 180"/>
                  <a:gd name="T19" fmla="*/ 175 h 175"/>
                  <a:gd name="T20" fmla="*/ 122 w 180"/>
                  <a:gd name="T21" fmla="*/ 173 h 175"/>
                  <a:gd name="T22" fmla="*/ 180 w 180"/>
                  <a:gd name="T23" fmla="*/ 89 h 175"/>
                  <a:gd name="T24" fmla="*/ 90 w 180"/>
                  <a:gd name="T25" fmla="*/ 0 h 175"/>
                  <a:gd name="T26" fmla="*/ 89 w 180"/>
                  <a:gd name="T27" fmla="*/ 1 h 175"/>
                  <a:gd name="T28" fmla="*/ 26 w 180"/>
                  <a:gd name="T29" fmla="*/ 28 h 175"/>
                  <a:gd name="T30" fmla="*/ 1 w 180"/>
                  <a:gd name="T31" fmla="*/ 92 h 175"/>
                  <a:gd name="T32" fmla="*/ 61 w 180"/>
                  <a:gd name="T33" fmla="*/ 174 h 175"/>
                  <a:gd name="T34" fmla="*/ 86 w 180"/>
                  <a:gd name="T35" fmla="*/ 175 h 175"/>
                  <a:gd name="T36" fmla="*/ 61 w 180"/>
                  <a:gd name="T37" fmla="*/ 174 h 175"/>
                  <a:gd name="T38" fmla="*/ 86 w 180"/>
                  <a:gd name="T39" fmla="*/ 175 h 175"/>
                  <a:gd name="T40" fmla="*/ 86 w 180"/>
                  <a:gd name="T41" fmla="*/ 17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0" h="175">
                    <a:moveTo>
                      <a:pt x="86" y="171"/>
                    </a:moveTo>
                    <a:cubicBezTo>
                      <a:pt x="43" y="169"/>
                      <a:pt x="9" y="134"/>
                      <a:pt x="9" y="91"/>
                    </a:cubicBezTo>
                    <a:cubicBezTo>
                      <a:pt x="8" y="70"/>
                      <a:pt x="16" y="49"/>
                      <a:pt x="32" y="33"/>
                    </a:cubicBezTo>
                    <a:cubicBezTo>
                      <a:pt x="47" y="18"/>
                      <a:pt x="67" y="9"/>
                      <a:pt x="89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134" y="9"/>
                      <a:pt x="171" y="45"/>
                      <a:pt x="172" y="89"/>
                    </a:cubicBezTo>
                    <a:cubicBezTo>
                      <a:pt x="172" y="131"/>
                      <a:pt x="140" y="167"/>
                      <a:pt x="98" y="171"/>
                    </a:cubicBezTo>
                    <a:cubicBezTo>
                      <a:pt x="98" y="175"/>
                      <a:pt x="98" y="175"/>
                      <a:pt x="98" y="175"/>
                    </a:cubicBezTo>
                    <a:cubicBezTo>
                      <a:pt x="122" y="173"/>
                      <a:pt x="122" y="173"/>
                      <a:pt x="122" y="173"/>
                    </a:cubicBezTo>
                    <a:cubicBezTo>
                      <a:pt x="98" y="175"/>
                      <a:pt x="98" y="175"/>
                      <a:pt x="98" y="175"/>
                    </a:cubicBezTo>
                    <a:cubicBezTo>
                      <a:pt x="122" y="173"/>
                      <a:pt x="122" y="173"/>
                      <a:pt x="122" y="173"/>
                    </a:cubicBezTo>
                    <a:cubicBezTo>
                      <a:pt x="156" y="160"/>
                      <a:pt x="180" y="127"/>
                      <a:pt x="180" y="89"/>
                    </a:cubicBezTo>
                    <a:cubicBezTo>
                      <a:pt x="179" y="40"/>
                      <a:pt x="139" y="0"/>
                      <a:pt x="90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65" y="1"/>
                      <a:pt x="42" y="11"/>
                      <a:pt x="26" y="28"/>
                    </a:cubicBezTo>
                    <a:cubicBezTo>
                      <a:pt x="9" y="45"/>
                      <a:pt x="0" y="68"/>
                      <a:pt x="1" y="92"/>
                    </a:cubicBezTo>
                    <a:cubicBezTo>
                      <a:pt x="1" y="130"/>
                      <a:pt x="26" y="162"/>
                      <a:pt x="61" y="174"/>
                    </a:cubicBezTo>
                    <a:cubicBezTo>
                      <a:pt x="86" y="175"/>
                      <a:pt x="86" y="175"/>
                      <a:pt x="86" y="175"/>
                    </a:cubicBezTo>
                    <a:cubicBezTo>
                      <a:pt x="61" y="174"/>
                      <a:pt x="61" y="174"/>
                      <a:pt x="61" y="174"/>
                    </a:cubicBezTo>
                    <a:cubicBezTo>
                      <a:pt x="86" y="175"/>
                      <a:pt x="86" y="175"/>
                      <a:pt x="86" y="175"/>
                    </a:cubicBezTo>
                    <a:lnTo>
                      <a:pt x="86" y="1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2" name="Freeform 33"/>
              <p:cNvSpPr>
                <a:spLocks/>
              </p:cNvSpPr>
              <p:nvPr/>
            </p:nvSpPr>
            <p:spPr bwMode="auto">
              <a:xfrm>
                <a:off x="6813" y="1903"/>
                <a:ext cx="699" cy="554"/>
              </a:xfrm>
              <a:custGeom>
                <a:avLst/>
                <a:gdLst>
                  <a:gd name="T0" fmla="*/ 161 w 295"/>
                  <a:gd name="T1" fmla="*/ 0 h 233"/>
                  <a:gd name="T2" fmla="*/ 137 w 295"/>
                  <a:gd name="T3" fmla="*/ 2 h 233"/>
                  <a:gd name="T4" fmla="*/ 137 w 295"/>
                  <a:gd name="T5" fmla="*/ 6 h 233"/>
                  <a:gd name="T6" fmla="*/ 287 w 295"/>
                  <a:gd name="T7" fmla="*/ 157 h 233"/>
                  <a:gd name="T8" fmla="*/ 239 w 295"/>
                  <a:gd name="T9" fmla="*/ 208 h 233"/>
                  <a:gd name="T10" fmla="*/ 134 w 295"/>
                  <a:gd name="T11" fmla="*/ 225 h 233"/>
                  <a:gd name="T12" fmla="*/ 86 w 295"/>
                  <a:gd name="T13" fmla="*/ 223 h 233"/>
                  <a:gd name="T14" fmla="*/ 10 w 295"/>
                  <a:gd name="T15" fmla="*/ 67 h 233"/>
                  <a:gd name="T16" fmla="*/ 125 w 295"/>
                  <a:gd name="T17" fmla="*/ 6 h 233"/>
                  <a:gd name="T18" fmla="*/ 125 w 295"/>
                  <a:gd name="T19" fmla="*/ 2 h 233"/>
                  <a:gd name="T20" fmla="*/ 100 w 295"/>
                  <a:gd name="T21" fmla="*/ 1 h 233"/>
                  <a:gd name="T22" fmla="*/ 2 w 295"/>
                  <a:gd name="T23" fmla="*/ 65 h 233"/>
                  <a:gd name="T24" fmla="*/ 0 w 295"/>
                  <a:gd name="T25" fmla="*/ 68 h 233"/>
                  <a:gd name="T26" fmla="*/ 2 w 295"/>
                  <a:gd name="T27" fmla="*/ 71 h 233"/>
                  <a:gd name="T28" fmla="*/ 78 w 295"/>
                  <a:gd name="T29" fmla="*/ 227 h 233"/>
                  <a:gd name="T30" fmla="*/ 78 w 295"/>
                  <a:gd name="T31" fmla="*/ 230 h 233"/>
                  <a:gd name="T32" fmla="*/ 81 w 295"/>
                  <a:gd name="T33" fmla="*/ 231 h 233"/>
                  <a:gd name="T34" fmla="*/ 127 w 295"/>
                  <a:gd name="T35" fmla="*/ 233 h 233"/>
                  <a:gd name="T36" fmla="*/ 134 w 295"/>
                  <a:gd name="T37" fmla="*/ 233 h 233"/>
                  <a:gd name="T38" fmla="*/ 242 w 295"/>
                  <a:gd name="T39" fmla="*/ 215 h 233"/>
                  <a:gd name="T40" fmla="*/ 295 w 295"/>
                  <a:gd name="T41" fmla="*/ 157 h 233"/>
                  <a:gd name="T42" fmla="*/ 161 w 295"/>
                  <a:gd name="T43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5" h="233">
                    <a:moveTo>
                      <a:pt x="161" y="0"/>
                    </a:moveTo>
                    <a:cubicBezTo>
                      <a:pt x="137" y="2"/>
                      <a:pt x="137" y="2"/>
                      <a:pt x="137" y="2"/>
                    </a:cubicBezTo>
                    <a:cubicBezTo>
                      <a:pt x="137" y="6"/>
                      <a:pt x="137" y="6"/>
                      <a:pt x="137" y="6"/>
                    </a:cubicBezTo>
                    <a:cubicBezTo>
                      <a:pt x="220" y="8"/>
                      <a:pt x="286" y="74"/>
                      <a:pt x="287" y="157"/>
                    </a:cubicBezTo>
                    <a:cubicBezTo>
                      <a:pt x="287" y="178"/>
                      <a:pt x="271" y="195"/>
                      <a:pt x="239" y="208"/>
                    </a:cubicBezTo>
                    <a:cubicBezTo>
                      <a:pt x="211" y="218"/>
                      <a:pt x="174" y="224"/>
                      <a:pt x="134" y="225"/>
                    </a:cubicBezTo>
                    <a:cubicBezTo>
                      <a:pt x="118" y="225"/>
                      <a:pt x="101" y="225"/>
                      <a:pt x="86" y="223"/>
                    </a:cubicBezTo>
                    <a:cubicBezTo>
                      <a:pt x="80" y="164"/>
                      <a:pt x="53" y="109"/>
                      <a:pt x="10" y="67"/>
                    </a:cubicBezTo>
                    <a:cubicBezTo>
                      <a:pt x="38" y="31"/>
                      <a:pt x="79" y="9"/>
                      <a:pt x="125" y="6"/>
                    </a:cubicBezTo>
                    <a:cubicBezTo>
                      <a:pt x="125" y="2"/>
                      <a:pt x="125" y="2"/>
                      <a:pt x="125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60" y="10"/>
                      <a:pt x="26" y="32"/>
                      <a:pt x="2" y="65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2" y="71"/>
                      <a:pt x="2" y="71"/>
                      <a:pt x="2" y="71"/>
                    </a:cubicBezTo>
                    <a:cubicBezTo>
                      <a:pt x="46" y="112"/>
                      <a:pt x="73" y="167"/>
                      <a:pt x="78" y="227"/>
                    </a:cubicBezTo>
                    <a:cubicBezTo>
                      <a:pt x="78" y="230"/>
                      <a:pt x="78" y="230"/>
                      <a:pt x="78" y="230"/>
                    </a:cubicBezTo>
                    <a:cubicBezTo>
                      <a:pt x="81" y="231"/>
                      <a:pt x="81" y="231"/>
                      <a:pt x="81" y="231"/>
                    </a:cubicBezTo>
                    <a:cubicBezTo>
                      <a:pt x="96" y="232"/>
                      <a:pt x="112" y="233"/>
                      <a:pt x="127" y="233"/>
                    </a:cubicBezTo>
                    <a:cubicBezTo>
                      <a:pt x="130" y="233"/>
                      <a:pt x="132" y="233"/>
                      <a:pt x="134" y="233"/>
                    </a:cubicBezTo>
                    <a:cubicBezTo>
                      <a:pt x="175" y="233"/>
                      <a:pt x="213" y="226"/>
                      <a:pt x="242" y="215"/>
                    </a:cubicBezTo>
                    <a:cubicBezTo>
                      <a:pt x="286" y="198"/>
                      <a:pt x="295" y="174"/>
                      <a:pt x="295" y="157"/>
                    </a:cubicBezTo>
                    <a:cubicBezTo>
                      <a:pt x="294" y="78"/>
                      <a:pt x="237" y="14"/>
                      <a:pt x="1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3" name="Freeform 34"/>
              <p:cNvSpPr>
                <a:spLocks/>
              </p:cNvSpPr>
              <p:nvPr/>
            </p:nvSpPr>
            <p:spPr bwMode="auto">
              <a:xfrm>
                <a:off x="6327" y="2038"/>
                <a:ext cx="173" cy="324"/>
              </a:xfrm>
              <a:custGeom>
                <a:avLst/>
                <a:gdLst>
                  <a:gd name="T0" fmla="*/ 83 w 173"/>
                  <a:gd name="T1" fmla="*/ 0 h 324"/>
                  <a:gd name="T2" fmla="*/ 0 w 173"/>
                  <a:gd name="T3" fmla="*/ 86 h 324"/>
                  <a:gd name="T4" fmla="*/ 83 w 173"/>
                  <a:gd name="T5" fmla="*/ 324 h 324"/>
                  <a:gd name="T6" fmla="*/ 173 w 173"/>
                  <a:gd name="T7" fmla="*/ 88 h 324"/>
                  <a:gd name="T8" fmla="*/ 83 w 173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324">
                    <a:moveTo>
                      <a:pt x="83" y="0"/>
                    </a:moveTo>
                    <a:lnTo>
                      <a:pt x="0" y="86"/>
                    </a:lnTo>
                    <a:lnTo>
                      <a:pt x="83" y="324"/>
                    </a:lnTo>
                    <a:lnTo>
                      <a:pt x="173" y="88"/>
                    </a:lnTo>
                    <a:lnTo>
                      <a:pt x="8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54" name="Freeform 35"/>
              <p:cNvSpPr>
                <a:spLocks/>
              </p:cNvSpPr>
              <p:nvPr/>
            </p:nvSpPr>
            <p:spPr bwMode="auto">
              <a:xfrm>
                <a:off x="6327" y="2038"/>
                <a:ext cx="173" cy="324"/>
              </a:xfrm>
              <a:custGeom>
                <a:avLst/>
                <a:gdLst>
                  <a:gd name="T0" fmla="*/ 83 w 173"/>
                  <a:gd name="T1" fmla="*/ 0 h 324"/>
                  <a:gd name="T2" fmla="*/ 0 w 173"/>
                  <a:gd name="T3" fmla="*/ 86 h 324"/>
                  <a:gd name="T4" fmla="*/ 83 w 173"/>
                  <a:gd name="T5" fmla="*/ 324 h 324"/>
                  <a:gd name="T6" fmla="*/ 173 w 173"/>
                  <a:gd name="T7" fmla="*/ 88 h 324"/>
                  <a:gd name="T8" fmla="*/ 83 w 173"/>
                  <a:gd name="T9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3" h="324">
                    <a:moveTo>
                      <a:pt x="83" y="0"/>
                    </a:moveTo>
                    <a:lnTo>
                      <a:pt x="0" y="86"/>
                    </a:lnTo>
                    <a:lnTo>
                      <a:pt x="83" y="324"/>
                    </a:lnTo>
                    <a:lnTo>
                      <a:pt x="173" y="88"/>
                    </a:lnTo>
                    <a:lnTo>
                      <a:pt x="83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grpSp>
        <p:nvGrpSpPr>
          <p:cNvPr id="57" name="组合 121"/>
          <p:cNvGrpSpPr/>
          <p:nvPr/>
        </p:nvGrpSpPr>
        <p:grpSpPr>
          <a:xfrm>
            <a:off x="250058" y="2902154"/>
            <a:ext cx="552450" cy="552450"/>
            <a:chOff x="7715921" y="3596185"/>
            <a:chExt cx="736600" cy="736600"/>
          </a:xfrm>
        </p:grpSpPr>
        <p:grpSp>
          <p:nvGrpSpPr>
            <p:cNvPr id="58" name="组合 122"/>
            <p:cNvGrpSpPr/>
            <p:nvPr/>
          </p:nvGrpSpPr>
          <p:grpSpPr>
            <a:xfrm>
              <a:off x="7715921" y="3596185"/>
              <a:ext cx="736600" cy="736600"/>
              <a:chOff x="8286667" y="635396"/>
              <a:chExt cx="736600" cy="736600"/>
            </a:xfrm>
          </p:grpSpPr>
          <p:sp>
            <p:nvSpPr>
              <p:cNvPr id="64" name="椭圆 128"/>
              <p:cNvSpPr/>
              <p:nvPr/>
            </p:nvSpPr>
            <p:spPr>
              <a:xfrm>
                <a:off x="8286667" y="635396"/>
                <a:ext cx="736600" cy="7366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rgbClr val="F7F7F7"/>
                  </a:gs>
                </a:gsLst>
                <a:lin ang="2700000" scaled="1"/>
                <a:tileRect/>
              </a:gradFill>
              <a:ln w="158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01600" dist="508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65" name="椭圆 129"/>
              <p:cNvSpPr/>
              <p:nvPr/>
            </p:nvSpPr>
            <p:spPr>
              <a:xfrm>
                <a:off x="8394381" y="743110"/>
                <a:ext cx="521172" cy="521172"/>
              </a:xfrm>
              <a:prstGeom prst="ellipse">
                <a:avLst/>
              </a:prstGeom>
              <a:solidFill>
                <a:srgbClr val="E87071"/>
              </a:solidFill>
              <a:ln w="15875">
                <a:gradFill flip="none" rotWithShape="1">
                  <a:gsLst>
                    <a:gs pos="100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grpSp>
          <p:nvGrpSpPr>
            <p:cNvPr id="59" name="组合 123"/>
            <p:cNvGrpSpPr/>
            <p:nvPr/>
          </p:nvGrpSpPr>
          <p:grpSpPr>
            <a:xfrm>
              <a:off x="7948637" y="3804338"/>
              <a:ext cx="275408" cy="296010"/>
              <a:chOff x="8042594" y="2360613"/>
              <a:chExt cx="403225" cy="433388"/>
            </a:xfrm>
            <a:solidFill>
              <a:schemeClr val="bg1"/>
            </a:solidFill>
          </p:grpSpPr>
          <p:sp>
            <p:nvSpPr>
              <p:cNvPr id="60" name="Freeform 23"/>
              <p:cNvSpPr>
                <a:spLocks/>
              </p:cNvSpPr>
              <p:nvPr/>
            </p:nvSpPr>
            <p:spPr bwMode="auto">
              <a:xfrm>
                <a:off x="8042594" y="2541588"/>
                <a:ext cx="223838" cy="252413"/>
              </a:xfrm>
              <a:custGeom>
                <a:avLst/>
                <a:gdLst>
                  <a:gd name="T0" fmla="*/ 106 w 128"/>
                  <a:gd name="T1" fmla="*/ 144 h 144"/>
                  <a:gd name="T2" fmla="*/ 12 w 128"/>
                  <a:gd name="T3" fmla="*/ 144 h 144"/>
                  <a:gd name="T4" fmla="*/ 12 w 128"/>
                  <a:gd name="T5" fmla="*/ 14 h 144"/>
                  <a:gd name="T6" fmla="*/ 0 w 128"/>
                  <a:gd name="T7" fmla="*/ 14 h 144"/>
                  <a:gd name="T8" fmla="*/ 0 w 128"/>
                  <a:gd name="T9" fmla="*/ 0 h 144"/>
                  <a:gd name="T10" fmla="*/ 128 w 128"/>
                  <a:gd name="T11" fmla="*/ 0 h 144"/>
                  <a:gd name="T12" fmla="*/ 128 w 128"/>
                  <a:gd name="T13" fmla="*/ 14 h 144"/>
                  <a:gd name="T14" fmla="*/ 106 w 128"/>
                  <a:gd name="T15" fmla="*/ 14 h 144"/>
                  <a:gd name="T16" fmla="*/ 106 w 128"/>
                  <a:gd name="T1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44">
                    <a:moveTo>
                      <a:pt x="106" y="144"/>
                    </a:moveTo>
                    <a:cubicBezTo>
                      <a:pt x="74" y="144"/>
                      <a:pt x="43" y="144"/>
                      <a:pt x="12" y="144"/>
                    </a:cubicBezTo>
                    <a:cubicBezTo>
                      <a:pt x="12" y="100"/>
                      <a:pt x="12" y="57"/>
                      <a:pt x="12" y="14"/>
                    </a:cubicBezTo>
                    <a:cubicBezTo>
                      <a:pt x="8" y="14"/>
                      <a:pt x="4" y="14"/>
                      <a:pt x="0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43" y="0"/>
                      <a:pt x="85" y="0"/>
                      <a:pt x="128" y="0"/>
                    </a:cubicBezTo>
                    <a:cubicBezTo>
                      <a:pt x="128" y="4"/>
                      <a:pt x="128" y="9"/>
                      <a:pt x="128" y="14"/>
                    </a:cubicBezTo>
                    <a:cubicBezTo>
                      <a:pt x="121" y="14"/>
                      <a:pt x="114" y="14"/>
                      <a:pt x="106" y="14"/>
                    </a:cubicBezTo>
                    <a:cubicBezTo>
                      <a:pt x="106" y="57"/>
                      <a:pt x="106" y="100"/>
                      <a:pt x="106" y="1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1" name="Freeform 24"/>
              <p:cNvSpPr>
                <a:spLocks/>
              </p:cNvSpPr>
              <p:nvPr/>
            </p:nvSpPr>
            <p:spPr bwMode="auto">
              <a:xfrm>
                <a:off x="8190231" y="2424113"/>
                <a:ext cx="228600" cy="369888"/>
              </a:xfrm>
              <a:custGeom>
                <a:avLst/>
                <a:gdLst>
                  <a:gd name="T0" fmla="*/ 0 w 131"/>
                  <a:gd name="T1" fmla="*/ 19 h 211"/>
                  <a:gd name="T2" fmla="*/ 18 w 131"/>
                  <a:gd name="T3" fmla="*/ 0 h 211"/>
                  <a:gd name="T4" fmla="*/ 51 w 131"/>
                  <a:gd name="T5" fmla="*/ 30 h 211"/>
                  <a:gd name="T6" fmla="*/ 48 w 131"/>
                  <a:gd name="T7" fmla="*/ 33 h 211"/>
                  <a:gd name="T8" fmla="*/ 50 w 131"/>
                  <a:gd name="T9" fmla="*/ 36 h 211"/>
                  <a:gd name="T10" fmla="*/ 46 w 131"/>
                  <a:gd name="T11" fmla="*/ 39 h 211"/>
                  <a:gd name="T12" fmla="*/ 60 w 131"/>
                  <a:gd name="T13" fmla="*/ 41 h 211"/>
                  <a:gd name="T14" fmla="*/ 89 w 131"/>
                  <a:gd name="T15" fmla="*/ 35 h 211"/>
                  <a:gd name="T16" fmla="*/ 96 w 131"/>
                  <a:gd name="T17" fmla="*/ 26 h 211"/>
                  <a:gd name="T18" fmla="*/ 115 w 131"/>
                  <a:gd name="T19" fmla="*/ 15 h 211"/>
                  <a:gd name="T20" fmla="*/ 131 w 131"/>
                  <a:gd name="T21" fmla="*/ 30 h 211"/>
                  <a:gd name="T22" fmla="*/ 131 w 131"/>
                  <a:gd name="T23" fmla="*/ 33 h 211"/>
                  <a:gd name="T24" fmla="*/ 122 w 131"/>
                  <a:gd name="T25" fmla="*/ 109 h 211"/>
                  <a:gd name="T26" fmla="*/ 119 w 131"/>
                  <a:gd name="T27" fmla="*/ 122 h 211"/>
                  <a:gd name="T28" fmla="*/ 110 w 131"/>
                  <a:gd name="T29" fmla="*/ 132 h 211"/>
                  <a:gd name="T30" fmla="*/ 57 w 131"/>
                  <a:gd name="T31" fmla="*/ 140 h 211"/>
                  <a:gd name="T32" fmla="*/ 56 w 131"/>
                  <a:gd name="T33" fmla="*/ 140 h 211"/>
                  <a:gd name="T34" fmla="*/ 55 w 131"/>
                  <a:gd name="T35" fmla="*/ 140 h 211"/>
                  <a:gd name="T36" fmla="*/ 55 w 131"/>
                  <a:gd name="T37" fmla="*/ 145 h 211"/>
                  <a:gd name="T38" fmla="*/ 55 w 131"/>
                  <a:gd name="T39" fmla="*/ 195 h 211"/>
                  <a:gd name="T40" fmla="*/ 46 w 131"/>
                  <a:gd name="T41" fmla="*/ 209 h 211"/>
                  <a:gd name="T42" fmla="*/ 31 w 131"/>
                  <a:gd name="T43" fmla="*/ 200 h 211"/>
                  <a:gd name="T44" fmla="*/ 29 w 131"/>
                  <a:gd name="T45" fmla="*/ 170 h 211"/>
                  <a:gd name="T46" fmla="*/ 31 w 131"/>
                  <a:gd name="T47" fmla="*/ 138 h 211"/>
                  <a:gd name="T48" fmla="*/ 34 w 131"/>
                  <a:gd name="T49" fmla="*/ 130 h 211"/>
                  <a:gd name="T50" fmla="*/ 52 w 131"/>
                  <a:gd name="T51" fmla="*/ 116 h 211"/>
                  <a:gd name="T52" fmla="*/ 80 w 131"/>
                  <a:gd name="T53" fmla="*/ 111 h 211"/>
                  <a:gd name="T54" fmla="*/ 85 w 131"/>
                  <a:gd name="T55" fmla="*/ 107 h 211"/>
                  <a:gd name="T56" fmla="*/ 92 w 131"/>
                  <a:gd name="T57" fmla="*/ 62 h 211"/>
                  <a:gd name="T58" fmla="*/ 92 w 131"/>
                  <a:gd name="T59" fmla="*/ 60 h 211"/>
                  <a:gd name="T60" fmla="*/ 82 w 131"/>
                  <a:gd name="T61" fmla="*/ 63 h 211"/>
                  <a:gd name="T62" fmla="*/ 53 w 131"/>
                  <a:gd name="T63" fmla="*/ 63 h 211"/>
                  <a:gd name="T64" fmla="*/ 36 w 131"/>
                  <a:gd name="T65" fmla="*/ 60 h 211"/>
                  <a:gd name="T66" fmla="*/ 27 w 131"/>
                  <a:gd name="T67" fmla="*/ 46 h 211"/>
                  <a:gd name="T68" fmla="*/ 26 w 131"/>
                  <a:gd name="T69" fmla="*/ 43 h 211"/>
                  <a:gd name="T70" fmla="*/ 2 w 131"/>
                  <a:gd name="T71" fmla="*/ 21 h 211"/>
                  <a:gd name="T72" fmla="*/ 0 w 131"/>
                  <a:gd name="T73" fmla="*/ 1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1" h="211">
                    <a:moveTo>
                      <a:pt x="0" y="19"/>
                    </a:moveTo>
                    <a:cubicBezTo>
                      <a:pt x="6" y="12"/>
                      <a:pt x="12" y="6"/>
                      <a:pt x="18" y="0"/>
                    </a:cubicBezTo>
                    <a:cubicBezTo>
                      <a:pt x="29" y="10"/>
                      <a:pt x="40" y="20"/>
                      <a:pt x="51" y="30"/>
                    </a:cubicBezTo>
                    <a:cubicBezTo>
                      <a:pt x="50" y="31"/>
                      <a:pt x="49" y="32"/>
                      <a:pt x="48" y="33"/>
                    </a:cubicBezTo>
                    <a:cubicBezTo>
                      <a:pt x="49" y="34"/>
                      <a:pt x="49" y="35"/>
                      <a:pt x="50" y="36"/>
                    </a:cubicBezTo>
                    <a:cubicBezTo>
                      <a:pt x="49" y="37"/>
                      <a:pt x="48" y="37"/>
                      <a:pt x="46" y="39"/>
                    </a:cubicBezTo>
                    <a:cubicBezTo>
                      <a:pt x="51" y="39"/>
                      <a:pt x="55" y="40"/>
                      <a:pt x="60" y="41"/>
                    </a:cubicBezTo>
                    <a:cubicBezTo>
                      <a:pt x="70" y="42"/>
                      <a:pt x="80" y="41"/>
                      <a:pt x="89" y="35"/>
                    </a:cubicBezTo>
                    <a:cubicBezTo>
                      <a:pt x="92" y="32"/>
                      <a:pt x="95" y="30"/>
                      <a:pt x="96" y="26"/>
                    </a:cubicBezTo>
                    <a:cubicBezTo>
                      <a:pt x="100" y="18"/>
                      <a:pt x="107" y="15"/>
                      <a:pt x="115" y="15"/>
                    </a:cubicBezTo>
                    <a:cubicBezTo>
                      <a:pt x="122" y="16"/>
                      <a:pt x="129" y="23"/>
                      <a:pt x="131" y="30"/>
                    </a:cubicBezTo>
                    <a:cubicBezTo>
                      <a:pt x="131" y="31"/>
                      <a:pt x="131" y="32"/>
                      <a:pt x="131" y="33"/>
                    </a:cubicBezTo>
                    <a:cubicBezTo>
                      <a:pt x="129" y="59"/>
                      <a:pt x="128" y="84"/>
                      <a:pt x="122" y="109"/>
                    </a:cubicBezTo>
                    <a:cubicBezTo>
                      <a:pt x="121" y="114"/>
                      <a:pt x="120" y="118"/>
                      <a:pt x="119" y="122"/>
                    </a:cubicBezTo>
                    <a:cubicBezTo>
                      <a:pt x="118" y="127"/>
                      <a:pt x="114" y="130"/>
                      <a:pt x="110" y="132"/>
                    </a:cubicBezTo>
                    <a:cubicBezTo>
                      <a:pt x="93" y="140"/>
                      <a:pt x="75" y="142"/>
                      <a:pt x="57" y="140"/>
                    </a:cubicBezTo>
                    <a:cubicBezTo>
                      <a:pt x="57" y="140"/>
                      <a:pt x="56" y="140"/>
                      <a:pt x="56" y="140"/>
                    </a:cubicBezTo>
                    <a:cubicBezTo>
                      <a:pt x="56" y="140"/>
                      <a:pt x="56" y="140"/>
                      <a:pt x="55" y="140"/>
                    </a:cubicBezTo>
                    <a:cubicBezTo>
                      <a:pt x="55" y="142"/>
                      <a:pt x="55" y="144"/>
                      <a:pt x="55" y="145"/>
                    </a:cubicBezTo>
                    <a:cubicBezTo>
                      <a:pt x="53" y="162"/>
                      <a:pt x="53" y="178"/>
                      <a:pt x="55" y="195"/>
                    </a:cubicBezTo>
                    <a:cubicBezTo>
                      <a:pt x="56" y="202"/>
                      <a:pt x="52" y="208"/>
                      <a:pt x="46" y="209"/>
                    </a:cubicBezTo>
                    <a:cubicBezTo>
                      <a:pt x="39" y="211"/>
                      <a:pt x="32" y="207"/>
                      <a:pt x="31" y="200"/>
                    </a:cubicBezTo>
                    <a:cubicBezTo>
                      <a:pt x="30" y="190"/>
                      <a:pt x="29" y="180"/>
                      <a:pt x="29" y="170"/>
                    </a:cubicBezTo>
                    <a:cubicBezTo>
                      <a:pt x="28" y="159"/>
                      <a:pt x="29" y="148"/>
                      <a:pt x="31" y="138"/>
                    </a:cubicBezTo>
                    <a:cubicBezTo>
                      <a:pt x="32" y="135"/>
                      <a:pt x="33" y="133"/>
                      <a:pt x="34" y="130"/>
                    </a:cubicBezTo>
                    <a:cubicBezTo>
                      <a:pt x="37" y="122"/>
                      <a:pt x="44" y="118"/>
                      <a:pt x="52" y="116"/>
                    </a:cubicBezTo>
                    <a:cubicBezTo>
                      <a:pt x="61" y="113"/>
                      <a:pt x="71" y="112"/>
                      <a:pt x="80" y="111"/>
                    </a:cubicBezTo>
                    <a:cubicBezTo>
                      <a:pt x="84" y="111"/>
                      <a:pt x="84" y="111"/>
                      <a:pt x="85" y="107"/>
                    </a:cubicBezTo>
                    <a:cubicBezTo>
                      <a:pt x="88" y="92"/>
                      <a:pt x="90" y="77"/>
                      <a:pt x="92" y="62"/>
                    </a:cubicBezTo>
                    <a:cubicBezTo>
                      <a:pt x="92" y="61"/>
                      <a:pt x="92" y="61"/>
                      <a:pt x="92" y="60"/>
                    </a:cubicBezTo>
                    <a:cubicBezTo>
                      <a:pt x="88" y="61"/>
                      <a:pt x="85" y="62"/>
                      <a:pt x="82" y="63"/>
                    </a:cubicBezTo>
                    <a:cubicBezTo>
                      <a:pt x="72" y="65"/>
                      <a:pt x="63" y="65"/>
                      <a:pt x="53" y="63"/>
                    </a:cubicBezTo>
                    <a:cubicBezTo>
                      <a:pt x="47" y="63"/>
                      <a:pt x="42" y="62"/>
                      <a:pt x="36" y="60"/>
                    </a:cubicBezTo>
                    <a:cubicBezTo>
                      <a:pt x="28" y="59"/>
                      <a:pt x="25" y="54"/>
                      <a:pt x="27" y="46"/>
                    </a:cubicBezTo>
                    <a:cubicBezTo>
                      <a:pt x="27" y="45"/>
                      <a:pt x="27" y="44"/>
                      <a:pt x="26" y="43"/>
                    </a:cubicBezTo>
                    <a:cubicBezTo>
                      <a:pt x="18" y="36"/>
                      <a:pt x="10" y="28"/>
                      <a:pt x="2" y="21"/>
                    </a:cubicBezTo>
                    <a:cubicBezTo>
                      <a:pt x="1" y="20"/>
                      <a:pt x="1" y="20"/>
                      <a:pt x="0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2" name="Freeform 25"/>
              <p:cNvSpPr>
                <a:spLocks/>
              </p:cNvSpPr>
              <p:nvPr/>
            </p:nvSpPr>
            <p:spPr bwMode="auto">
              <a:xfrm>
                <a:off x="8293419" y="2566988"/>
                <a:ext cx="152400" cy="219075"/>
              </a:xfrm>
              <a:custGeom>
                <a:avLst/>
                <a:gdLst>
                  <a:gd name="T0" fmla="*/ 39 w 87"/>
                  <a:gd name="T1" fmla="*/ 108 h 125"/>
                  <a:gd name="T2" fmla="*/ 48 w 87"/>
                  <a:gd name="T3" fmla="*/ 111 h 125"/>
                  <a:gd name="T4" fmla="*/ 52 w 87"/>
                  <a:gd name="T5" fmla="*/ 118 h 125"/>
                  <a:gd name="T6" fmla="*/ 50 w 87"/>
                  <a:gd name="T7" fmla="*/ 119 h 125"/>
                  <a:gd name="T8" fmla="*/ 46 w 87"/>
                  <a:gd name="T9" fmla="*/ 118 h 125"/>
                  <a:gd name="T10" fmla="*/ 45 w 87"/>
                  <a:gd name="T11" fmla="*/ 118 h 125"/>
                  <a:gd name="T12" fmla="*/ 44 w 87"/>
                  <a:gd name="T13" fmla="*/ 125 h 125"/>
                  <a:gd name="T14" fmla="*/ 34 w 87"/>
                  <a:gd name="T15" fmla="*/ 114 h 125"/>
                  <a:gd name="T16" fmla="*/ 20 w 87"/>
                  <a:gd name="T17" fmla="*/ 125 h 125"/>
                  <a:gd name="T18" fmla="*/ 22 w 87"/>
                  <a:gd name="T19" fmla="*/ 115 h 125"/>
                  <a:gd name="T20" fmla="*/ 31 w 87"/>
                  <a:gd name="T21" fmla="*/ 109 h 125"/>
                  <a:gd name="T22" fmla="*/ 33 w 87"/>
                  <a:gd name="T23" fmla="*/ 107 h 125"/>
                  <a:gd name="T24" fmla="*/ 33 w 87"/>
                  <a:gd name="T25" fmla="*/ 81 h 125"/>
                  <a:gd name="T26" fmla="*/ 33 w 87"/>
                  <a:gd name="T27" fmla="*/ 80 h 125"/>
                  <a:gd name="T28" fmla="*/ 27 w 87"/>
                  <a:gd name="T29" fmla="*/ 81 h 125"/>
                  <a:gd name="T30" fmla="*/ 7 w 87"/>
                  <a:gd name="T31" fmla="*/ 81 h 125"/>
                  <a:gd name="T32" fmla="*/ 1 w 87"/>
                  <a:gd name="T33" fmla="*/ 73 h 125"/>
                  <a:gd name="T34" fmla="*/ 12 w 87"/>
                  <a:gd name="T35" fmla="*/ 65 h 125"/>
                  <a:gd name="T36" fmla="*/ 43 w 87"/>
                  <a:gd name="T37" fmla="*/ 62 h 125"/>
                  <a:gd name="T38" fmla="*/ 70 w 87"/>
                  <a:gd name="T39" fmla="*/ 31 h 125"/>
                  <a:gd name="T40" fmla="*/ 73 w 87"/>
                  <a:gd name="T41" fmla="*/ 11 h 125"/>
                  <a:gd name="T42" fmla="*/ 81 w 87"/>
                  <a:gd name="T43" fmla="*/ 1 h 125"/>
                  <a:gd name="T44" fmla="*/ 87 w 87"/>
                  <a:gd name="T45" fmla="*/ 5 h 125"/>
                  <a:gd name="T46" fmla="*/ 86 w 87"/>
                  <a:gd name="T47" fmla="*/ 23 h 125"/>
                  <a:gd name="T48" fmla="*/ 72 w 87"/>
                  <a:gd name="T49" fmla="*/ 58 h 125"/>
                  <a:gd name="T50" fmla="*/ 52 w 87"/>
                  <a:gd name="T51" fmla="*/ 73 h 125"/>
                  <a:gd name="T52" fmla="*/ 41 w 87"/>
                  <a:gd name="T53" fmla="*/ 77 h 125"/>
                  <a:gd name="T54" fmla="*/ 39 w 87"/>
                  <a:gd name="T55" fmla="*/ 79 h 125"/>
                  <a:gd name="T56" fmla="*/ 39 w 87"/>
                  <a:gd name="T57" fmla="*/ 10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" h="125">
                    <a:moveTo>
                      <a:pt x="39" y="108"/>
                    </a:moveTo>
                    <a:cubicBezTo>
                      <a:pt x="43" y="109"/>
                      <a:pt x="46" y="110"/>
                      <a:pt x="48" y="111"/>
                    </a:cubicBezTo>
                    <a:cubicBezTo>
                      <a:pt x="52" y="112"/>
                      <a:pt x="53" y="115"/>
                      <a:pt x="52" y="118"/>
                    </a:cubicBezTo>
                    <a:cubicBezTo>
                      <a:pt x="52" y="120"/>
                      <a:pt x="51" y="120"/>
                      <a:pt x="50" y="119"/>
                    </a:cubicBezTo>
                    <a:cubicBezTo>
                      <a:pt x="48" y="119"/>
                      <a:pt x="47" y="119"/>
                      <a:pt x="46" y="118"/>
                    </a:cubicBezTo>
                    <a:cubicBezTo>
                      <a:pt x="46" y="118"/>
                      <a:pt x="45" y="118"/>
                      <a:pt x="45" y="118"/>
                    </a:cubicBezTo>
                    <a:cubicBezTo>
                      <a:pt x="45" y="120"/>
                      <a:pt x="44" y="123"/>
                      <a:pt x="44" y="125"/>
                    </a:cubicBezTo>
                    <a:cubicBezTo>
                      <a:pt x="38" y="122"/>
                      <a:pt x="36" y="120"/>
                      <a:pt x="34" y="114"/>
                    </a:cubicBezTo>
                    <a:cubicBezTo>
                      <a:pt x="30" y="119"/>
                      <a:pt x="26" y="123"/>
                      <a:pt x="20" y="125"/>
                    </a:cubicBezTo>
                    <a:cubicBezTo>
                      <a:pt x="18" y="122"/>
                      <a:pt x="19" y="117"/>
                      <a:pt x="22" y="115"/>
                    </a:cubicBezTo>
                    <a:cubicBezTo>
                      <a:pt x="25" y="113"/>
                      <a:pt x="28" y="111"/>
                      <a:pt x="31" y="109"/>
                    </a:cubicBezTo>
                    <a:cubicBezTo>
                      <a:pt x="32" y="109"/>
                      <a:pt x="33" y="108"/>
                      <a:pt x="33" y="107"/>
                    </a:cubicBezTo>
                    <a:cubicBezTo>
                      <a:pt x="33" y="99"/>
                      <a:pt x="33" y="90"/>
                      <a:pt x="33" y="81"/>
                    </a:cubicBezTo>
                    <a:cubicBezTo>
                      <a:pt x="33" y="81"/>
                      <a:pt x="33" y="81"/>
                      <a:pt x="33" y="80"/>
                    </a:cubicBezTo>
                    <a:cubicBezTo>
                      <a:pt x="31" y="81"/>
                      <a:pt x="29" y="81"/>
                      <a:pt x="27" y="81"/>
                    </a:cubicBezTo>
                    <a:cubicBezTo>
                      <a:pt x="20" y="81"/>
                      <a:pt x="13" y="81"/>
                      <a:pt x="7" y="81"/>
                    </a:cubicBezTo>
                    <a:cubicBezTo>
                      <a:pt x="2" y="81"/>
                      <a:pt x="0" y="78"/>
                      <a:pt x="1" y="73"/>
                    </a:cubicBezTo>
                    <a:cubicBezTo>
                      <a:pt x="3" y="68"/>
                      <a:pt x="7" y="65"/>
                      <a:pt x="12" y="65"/>
                    </a:cubicBezTo>
                    <a:cubicBezTo>
                      <a:pt x="23" y="66"/>
                      <a:pt x="33" y="65"/>
                      <a:pt x="43" y="62"/>
                    </a:cubicBezTo>
                    <a:cubicBezTo>
                      <a:pt x="58" y="57"/>
                      <a:pt x="67" y="46"/>
                      <a:pt x="70" y="31"/>
                    </a:cubicBezTo>
                    <a:cubicBezTo>
                      <a:pt x="72" y="24"/>
                      <a:pt x="72" y="18"/>
                      <a:pt x="73" y="11"/>
                    </a:cubicBezTo>
                    <a:cubicBezTo>
                      <a:pt x="73" y="6"/>
                      <a:pt x="76" y="2"/>
                      <a:pt x="81" y="1"/>
                    </a:cubicBezTo>
                    <a:cubicBezTo>
                      <a:pt x="84" y="0"/>
                      <a:pt x="87" y="2"/>
                      <a:pt x="87" y="5"/>
                    </a:cubicBezTo>
                    <a:cubicBezTo>
                      <a:pt x="87" y="11"/>
                      <a:pt x="87" y="17"/>
                      <a:pt x="86" y="23"/>
                    </a:cubicBezTo>
                    <a:cubicBezTo>
                      <a:pt x="84" y="36"/>
                      <a:pt x="80" y="48"/>
                      <a:pt x="72" y="58"/>
                    </a:cubicBezTo>
                    <a:cubicBezTo>
                      <a:pt x="66" y="64"/>
                      <a:pt x="59" y="69"/>
                      <a:pt x="52" y="73"/>
                    </a:cubicBezTo>
                    <a:cubicBezTo>
                      <a:pt x="48" y="74"/>
                      <a:pt x="45" y="76"/>
                      <a:pt x="41" y="77"/>
                    </a:cubicBezTo>
                    <a:cubicBezTo>
                      <a:pt x="40" y="78"/>
                      <a:pt x="39" y="79"/>
                      <a:pt x="39" y="79"/>
                    </a:cubicBezTo>
                    <a:cubicBezTo>
                      <a:pt x="39" y="89"/>
                      <a:pt x="39" y="99"/>
                      <a:pt x="39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  <p:sp>
            <p:nvSpPr>
              <p:cNvPr id="63" name="Freeform 26"/>
              <p:cNvSpPr>
                <a:spLocks/>
              </p:cNvSpPr>
              <p:nvPr/>
            </p:nvSpPr>
            <p:spPr bwMode="auto">
              <a:xfrm>
                <a:off x="8328344" y="2360613"/>
                <a:ext cx="74613" cy="76200"/>
              </a:xfrm>
              <a:custGeom>
                <a:avLst/>
                <a:gdLst>
                  <a:gd name="T0" fmla="*/ 22 w 43"/>
                  <a:gd name="T1" fmla="*/ 1 h 43"/>
                  <a:gd name="T2" fmla="*/ 43 w 43"/>
                  <a:gd name="T3" fmla="*/ 22 h 43"/>
                  <a:gd name="T4" fmla="*/ 22 w 43"/>
                  <a:gd name="T5" fmla="*/ 43 h 43"/>
                  <a:gd name="T6" fmla="*/ 1 w 43"/>
                  <a:gd name="T7" fmla="*/ 21 h 43"/>
                  <a:gd name="T8" fmla="*/ 22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2" y="1"/>
                    </a:moveTo>
                    <a:cubicBezTo>
                      <a:pt x="34" y="1"/>
                      <a:pt x="43" y="10"/>
                      <a:pt x="43" y="22"/>
                    </a:cubicBezTo>
                    <a:cubicBezTo>
                      <a:pt x="42" y="34"/>
                      <a:pt x="33" y="43"/>
                      <a:pt x="22" y="43"/>
                    </a:cubicBezTo>
                    <a:cubicBezTo>
                      <a:pt x="10" y="42"/>
                      <a:pt x="0" y="33"/>
                      <a:pt x="1" y="21"/>
                    </a:cubicBezTo>
                    <a:cubicBezTo>
                      <a:pt x="1" y="10"/>
                      <a:pt x="11" y="0"/>
                      <a:pt x="2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/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2331197" y="1309620"/>
            <a:ext cx="6574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發揚城鄉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產業特色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與生活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文化為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提案核心，在地企業群聚共好，吸引青年返鄉，實現生產、生活、生態三生一體。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7" name="文字方塊 66"/>
          <p:cNvSpPr txBox="1"/>
          <p:nvPr/>
        </p:nvSpPr>
        <p:spPr>
          <a:xfrm>
            <a:off x="2318727" y="2148220"/>
            <a:ext cx="6586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數位經濟、體驗經濟、循環經濟之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創新作法，創造具可行性與商業價值的發展模式。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8" name="文字方塊 67"/>
          <p:cNvSpPr txBox="1"/>
          <p:nvPr/>
        </p:nvSpPr>
        <p:spPr>
          <a:xfrm>
            <a:off x="857929" y="214799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永續</a:t>
            </a:r>
            <a:r>
              <a:rPr lang="zh-TW" altLang="en-US" sz="24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發展：</a:t>
            </a:r>
            <a:endParaRPr lang="en-US" altLang="zh-TW" sz="2400" b="1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2331197" y="3176438"/>
            <a:ext cx="4544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依執行內容自訂績效目標，舉例如下：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等腰三角形 69"/>
          <p:cNvSpPr/>
          <p:nvPr/>
        </p:nvSpPr>
        <p:spPr>
          <a:xfrm>
            <a:off x="929419" y="3547123"/>
            <a:ext cx="7738331" cy="348304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/>
        </p:nvSpPr>
        <p:spPr>
          <a:xfrm>
            <a:off x="4662126" y="528910"/>
            <a:ext cx="1899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規劃重點</a:t>
            </a:r>
            <a:endParaRPr lang="zh-TW" altLang="en-US" sz="2400" b="1" dirty="0">
              <a:solidFill>
                <a:srgbClr val="FF7C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790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29"/>
            <a:ext cx="2971800" cy="752475"/>
          </a:xfrm>
          <a:prstGeom prst="rect">
            <a:avLst/>
          </a:prstGeom>
        </p:spPr>
      </p:pic>
      <p:graphicFrame>
        <p:nvGraphicFramePr>
          <p:cNvPr id="3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465437"/>
              </p:ext>
            </p:extLst>
          </p:nvPr>
        </p:nvGraphicFramePr>
        <p:xfrm>
          <a:off x="150840" y="889973"/>
          <a:ext cx="8874124" cy="60223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9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8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904">
                <a:tc>
                  <a:txBody>
                    <a:bodyPr/>
                    <a:lstStyle/>
                    <a:p>
                      <a:pPr algn="ctr"/>
                      <a:endParaRPr lang="zh-TW" altLang="en-US" sz="115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政府輔導款</a:t>
                      </a:r>
                      <a:r>
                        <a:rPr lang="en-US" altLang="zh-TW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lang="zh-TW" altLang="en-US" sz="1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廠商自籌款</a:t>
                      </a:r>
                      <a:r>
                        <a:rPr lang="en-US" altLang="zh-TW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(%)</a:t>
                      </a:r>
                      <a:endParaRPr lang="zh-TW" altLang="en-US" sz="1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1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306">
                <a:tc>
                  <a:txBody>
                    <a:bodyPr/>
                    <a:lstStyle/>
                    <a:p>
                      <a:r>
                        <a:rPr lang="zh-TW" altLang="en-US" sz="11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zh-TW" altLang="en-US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zh-TW" altLang="en-US" sz="11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lang="zh-TW" altLang="en-US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人事費</a:t>
                      </a:r>
                      <a:endParaRPr lang="en-US" altLang="zh-TW" sz="1150" b="1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1">
                        <a:lnSpc>
                          <a:spcPts val="1400"/>
                        </a:lnSpc>
                      </a:pPr>
                      <a:r>
                        <a:rPr lang="zh-TW" altLang="en-US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計畫主持人</a:t>
                      </a:r>
                      <a:endParaRPr lang="en-US" altLang="zh-TW" sz="1150" b="1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1">
                        <a:lnSpc>
                          <a:spcPts val="1400"/>
                        </a:lnSpc>
                      </a:pPr>
                      <a:r>
                        <a:rPr lang="zh-TW" altLang="en-US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參與計畫人員</a:t>
                      </a:r>
                      <a:endParaRPr lang="en-US" altLang="zh-TW" sz="1150" b="1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vl="1">
                        <a:lnSpc>
                          <a:spcPts val="1400"/>
                        </a:lnSpc>
                      </a:pPr>
                      <a:r>
                        <a:rPr lang="zh-TW" altLang="en-US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兼職顧問</a:t>
                      </a:r>
                      <a:endParaRPr lang="en-US" altLang="zh-TW" sz="1150" b="1" kern="12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kern="1200" dirty="0" smtClean="0">
                        <a:latin typeface="Arial Black" panose="020B0A040201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≦</a:t>
                      </a:r>
                      <a:r>
                        <a:rPr lang="en-US" altLang="zh-TW" sz="1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40%</a:t>
                      </a:r>
                      <a:r>
                        <a:rPr lang="zh-TW" altLang="en-US" sz="1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sz="1400" b="1" kern="1200" dirty="0" smtClean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kern="1200" dirty="0" smtClean="0">
                        <a:latin typeface="Arial Black" panose="020B0A040201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≧</a:t>
                      </a:r>
                      <a:r>
                        <a:rPr lang="en-US" altLang="zh-TW" sz="1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60%</a:t>
                      </a:r>
                      <a:endParaRPr lang="zh-TW" altLang="en-US" sz="1400" b="1" kern="1200" dirty="0" smtClean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加總不得超過總計畫經費</a:t>
                      </a:r>
                      <a:r>
                        <a:rPr lang="en-US" altLang="zh-TW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30%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兼職顧問每月薪酬不高於</a:t>
                      </a:r>
                      <a:r>
                        <a:rPr lang="en-US" altLang="zh-TW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</a:t>
                      </a:r>
                      <a:endParaRPr lang="en-US" altLang="zh-TW" sz="1150" b="1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zh-TW" sz="1200" b="1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設計活化類</a:t>
                      </a:r>
                      <a:r>
                        <a:rPr lang="en-US" altLang="zh-TW" sz="1200" b="1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(D</a:t>
                      </a:r>
                      <a:r>
                        <a:rPr lang="zh-TW" altLang="en-US" sz="1200" b="1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</a:t>
                      </a:r>
                      <a:r>
                        <a:rPr lang="en-US" altLang="zh-TW" sz="1200" b="1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200" b="1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200" b="1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政府輔導款比例可達</a:t>
                      </a:r>
                      <a:r>
                        <a:rPr lang="en-US" altLang="zh-TW" sz="1200" b="1" kern="12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  <a:endParaRPr lang="en-US" altLang="zh-TW" sz="1000" b="1" kern="12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1000" b="1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有關人事費薪資編列，不包含獎金或其他任何具獎金性質之類似支出（如業務獎金、績效獎金）等</a:t>
                      </a:r>
                      <a:endParaRPr lang="en-US" altLang="zh-TW" sz="1200" b="1" kern="12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04"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（二）業務費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 smtClean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TW" altLang="en-US" sz="115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0801">
                <a:tc>
                  <a:txBody>
                    <a:bodyPr/>
                    <a:lstStyle/>
                    <a:p>
                      <a:pPr marL="538163" marR="38100" indent="0" algn="l" fontAlgn="b">
                        <a:spcAft>
                          <a:spcPts val="0"/>
                        </a:spcAft>
                      </a:pPr>
                      <a:r>
                        <a:rPr lang="zh-TW" altLang="en-US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委外執行</a:t>
                      </a:r>
                      <a:endParaRPr lang="en-US" altLang="zh-TW" sz="12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數位、循環、體驗經濟之諮詢、設計與勞務</a:t>
                      </a:r>
                      <a:endParaRPr lang="en-US" altLang="zh-TW" sz="115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廣宣與成果發表</a:t>
                      </a:r>
                      <a:endParaRPr lang="en-US" altLang="zh-TW" sz="115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人才培力課程</a:t>
                      </a:r>
                      <a:endParaRPr lang="en-US" altLang="zh-TW" sz="115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en-US" altLang="zh-TW" sz="115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altLang="zh-TW" sz="1150" b="1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251" marR="17251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kern="1200" dirty="0" smtClean="0">
                        <a:latin typeface="Arial Black" panose="020B0A040201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≦</a:t>
                      </a:r>
                      <a:r>
                        <a:rPr lang="en-US" altLang="zh-TW" sz="1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70%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kern="1200" dirty="0" smtClean="0">
                        <a:latin typeface="Arial Black" panose="020B0A040201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≥</a:t>
                      </a:r>
                      <a:r>
                        <a:rPr lang="en-US" altLang="zh-TW" sz="1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30%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n"/>
                      </a:pPr>
                      <a:endParaRPr lang="zh-TW" altLang="en-US" sz="115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1253">
                <a:tc>
                  <a:txBody>
                    <a:bodyPr/>
                    <a:lstStyle/>
                    <a:p>
                      <a:pPr marL="538163" marR="38100" indent="0" algn="l" fontAlgn="b">
                        <a:spcAft>
                          <a:spcPts val="0"/>
                        </a:spcAft>
                      </a:pPr>
                      <a:r>
                        <a:rPr lang="zh-TW" altLang="en-US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自行執行</a:t>
                      </a:r>
                      <a:endParaRPr lang="en-US" altLang="zh-TW" sz="12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消耗性器材及原材料費</a:t>
                      </a:r>
                      <a:endParaRPr lang="en-US" altLang="zh-TW" sz="115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設備之使用費及維護費</a:t>
                      </a:r>
                      <a:endParaRPr lang="en-US" altLang="zh-TW" sz="115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城鄉創生人才培力</a:t>
                      </a:r>
                      <a:endParaRPr lang="en-US" altLang="zh-TW" sz="115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無形資產之引進</a:t>
                      </a:r>
                      <a:endParaRPr lang="en-US" altLang="zh-TW" sz="115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臨時聘用人員</a:t>
                      </a:r>
                      <a:endParaRPr lang="en-US" altLang="zh-TW" sz="115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36638" marR="38100" lvl="1" indent="-228600" algn="l" fontAlgn="b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115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</a:t>
                      </a:r>
                      <a:r>
                        <a:rPr lang="en-US" altLang="zh-TW" sz="115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en-US" altLang="zh-TW" sz="115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251" marR="17251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kern="1200" dirty="0" smtClean="0">
                        <a:latin typeface="Arial Black" panose="020B0A040201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≦</a:t>
                      </a:r>
                      <a:r>
                        <a:rPr lang="en-US" altLang="zh-TW" sz="1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70%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400" b="1" kern="1200" dirty="0" smtClean="0">
                        <a:latin typeface="Arial Black" panose="020B0A040201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≥</a:t>
                      </a:r>
                      <a:r>
                        <a:rPr lang="en-US" altLang="zh-TW" sz="1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30%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115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臨時聘用人員之時薪，不得低於政府公告最低時薪標準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zh-TW" altLang="en-US" sz="115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904"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（三）旅運費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b="1" dirty="0" smtClean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TW" altLang="en-US" sz="115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399">
                <a:tc>
                  <a:txBody>
                    <a:bodyPr/>
                    <a:lstStyle/>
                    <a:p>
                      <a:pPr marL="444500" indent="0"/>
                      <a:r>
                        <a:rPr lang="zh-TW" altLang="en-US" sz="12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國內</a:t>
                      </a:r>
                      <a:r>
                        <a:rPr lang="zh-TW" altLang="en-US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差旅</a:t>
                      </a:r>
                      <a:endParaRPr lang="en-US" altLang="zh-TW" sz="12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≦</a:t>
                      </a:r>
                      <a:r>
                        <a:rPr lang="en-US" altLang="zh-TW" sz="1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70%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≥</a:t>
                      </a:r>
                      <a:r>
                        <a:rPr lang="en-US" altLang="zh-TW" sz="1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30%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參與計畫人員</a:t>
                      </a:r>
                      <a:r>
                        <a:rPr lang="zh-TW" altLang="zh-TW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短</a:t>
                      </a:r>
                      <a:r>
                        <a:rPr lang="zh-TW" altLang="en-US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</a:t>
                      </a:r>
                      <a:r>
                        <a:rPr lang="zh-TW" altLang="zh-TW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程車資來回、住宿膳雜費</a:t>
                      </a:r>
                      <a:endParaRPr lang="en-US" altLang="zh-TW" sz="1150" b="1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國外差旅以經核定參與政府相關國際廣宣活動者為限</a:t>
                      </a:r>
                      <a:endParaRPr lang="en-US" altLang="zh-TW" sz="1150" b="1" kern="12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比照公務人員</a:t>
                      </a:r>
                      <a:r>
                        <a:rPr lang="zh-TW" altLang="en-US" sz="115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國內外出差旅費報支要點規定辦理</a:t>
                      </a:r>
                      <a:endParaRPr lang="zh-TW" altLang="en-US" sz="115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3928">
                <a:tc>
                  <a:txBody>
                    <a:bodyPr/>
                    <a:lstStyle/>
                    <a:p>
                      <a:pPr marL="4445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國外差旅</a:t>
                      </a:r>
                    </a:p>
                    <a:p>
                      <a:pPr marL="444500" indent="0"/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0%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zh-TW" altLang="en-US" sz="12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279"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（四）設施設備建置</a:t>
                      </a:r>
                      <a:r>
                        <a:rPr lang="en-US" altLang="zh-TW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購置</a:t>
                      </a:r>
                      <a:endParaRPr lang="zh-TW" altLang="en-US" sz="1200" b="1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0%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涉及設備財產購置由提案企業負擔</a:t>
                      </a:r>
                      <a:endParaRPr lang="zh-TW" altLang="en-US" sz="1150" b="1" kern="12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813">
                <a:tc>
                  <a:txBody>
                    <a:bodyPr/>
                    <a:lstStyle/>
                    <a:p>
                      <a:r>
                        <a:rPr lang="zh-TW" altLang="en-US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</a:t>
                      </a:r>
                      <a:r>
                        <a:rPr lang="zh-TW" altLang="en-US" sz="12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zh-TW" altLang="en-US" sz="1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）</a:t>
                      </a:r>
                      <a:r>
                        <a:rPr lang="zh-TW" altLang="en-US" sz="12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營業稅</a:t>
                      </a:r>
                      <a:endParaRPr lang="zh-TW" altLang="en-US" sz="12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0%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400" b="1" kern="12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zh-TW" altLang="en-US" sz="115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3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  <a:endParaRPr lang="zh-TW" altLang="en-US" sz="240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effectLst/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≦</a:t>
                      </a:r>
                      <a:r>
                        <a:rPr lang="en-US" altLang="zh-TW" sz="2400" b="1" kern="1200" dirty="0" smtClean="0"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50%</a:t>
                      </a:r>
                      <a:endParaRPr lang="zh-TW" altLang="en-US" sz="2400" b="1" kern="12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kern="120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zh-TW" altLang="en-US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政府輔導款編列不得大於</a:t>
                      </a:r>
                      <a:r>
                        <a:rPr lang="en-US" altLang="zh-TW" sz="1150" b="1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50%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endParaRPr lang="zh-TW" altLang="en-US" sz="1150" b="1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7517929" y="262968"/>
            <a:ext cx="184730" cy="4569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11560" y="233475"/>
            <a:ext cx="3735787" cy="74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zh-TW" altLang="en-US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申請須知</a:t>
            </a:r>
            <a:endParaRPr lang="zh-TW" altLang="en-US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67944" y="188640"/>
            <a:ext cx="23391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經費編列原則</a:t>
            </a:r>
          </a:p>
        </p:txBody>
      </p:sp>
      <p:sp>
        <p:nvSpPr>
          <p:cNvPr id="8" name="投影片編號版面配置區 3"/>
          <p:cNvSpPr txBox="1">
            <a:spLocks/>
          </p:cNvSpPr>
          <p:nvPr/>
        </p:nvSpPr>
        <p:spPr>
          <a:xfrm>
            <a:off x="6887936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790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29"/>
            <a:ext cx="2971800" cy="752475"/>
          </a:xfrm>
          <a:prstGeom prst="rect">
            <a:avLst/>
          </a:prstGeom>
        </p:spPr>
      </p:pic>
      <p:sp>
        <p:nvSpPr>
          <p:cNvPr id="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>
            <a:normAutofit/>
          </a:bodyPr>
          <a:lstStyle/>
          <a:p>
            <a:fld id="{4660DCB7-C942-428E-A61B-460C2C6C37E2}" type="slidenum">
              <a:rPr lang="zh-TW" altLang="en-US" smtClean="0">
                <a:solidFill>
                  <a:schemeClr val="bg1"/>
                </a:solidFill>
              </a:rPr>
              <a:t>12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3593" y="904162"/>
            <a:ext cx="8673738" cy="3247043"/>
          </a:xfrm>
          <a:prstGeom prst="rect">
            <a:avLst/>
          </a:prstGeom>
          <a:solidFill>
            <a:schemeClr val="bg1"/>
          </a:solidFill>
          <a:ln w="28575">
            <a:solidFill>
              <a:srgbClr val="0099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ts val="1000"/>
              </a:spcBef>
            </a:pPr>
            <a:r>
              <a:rPr lang="zh-TW" altLang="en-US" sz="20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會計基本原則</a:t>
            </a:r>
            <a:endParaRPr lang="en-US" altLang="zh-TW" sz="2000" b="1" dirty="0" smtClean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 fontAlgn="base">
              <a:spcBef>
                <a:spcPts val="1000"/>
              </a:spcBef>
              <a:buFont typeface="+mj-lt"/>
              <a:buAutoNum type="arabicParenR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總經費得編列之會計科目範圍，僅限於與</a:t>
            </a:r>
            <a:r>
              <a:rPr lang="zh-TW" altLang="zh-TW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en-US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</a:t>
            </a:r>
            <a:r>
              <a:rPr lang="zh-TW" altLang="en-US" b="1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導廠商</a:t>
            </a:r>
            <a:r>
              <a:rPr lang="zh-TW" altLang="zh-TW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b="1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其核定計畫</a:t>
            </a:r>
            <a:r>
              <a:rPr lang="zh-TW" altLang="zh-TW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相關之項目</a:t>
            </a:r>
            <a:r>
              <a:rPr lang="zh-TW" altLang="zh-TW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 fontAlgn="base">
              <a:spcBef>
                <a:spcPts val="1000"/>
              </a:spcBef>
              <a:buFont typeface="+mj-lt"/>
              <a:buAutoNum type="arabicParenR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b="1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應設置</a:t>
            </a:r>
            <a:r>
              <a:rPr lang="zh-TW" altLang="en-US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zh-TW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款</a:t>
            </a:r>
            <a:r>
              <a:rPr lang="zh-TW" altLang="zh-TW" b="1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專戶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款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應專款專用，並專帳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全部收支，相關原始憑證應分類妥善保管，且需加蓋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經濟部推動中小企業城鄉創生轉型輔導計畫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樣章，如政府法令變更應從其修正後規定辦理，政府審計單位、主辦單位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計畫推動小組</a:t>
            </a:r>
            <a:r>
              <a:rPr lang="zh-TW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計畫推動小組</a:t>
            </a:r>
            <a:r>
              <a:rPr lang="zh-TW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</a:t>
            </a:r>
            <a:r>
              <a:rPr lang="zh-TW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會計查核機構得不定期實地調查經費運用狀況及要求提出報告，並得就經費報支之相關佐證資料予以複製並留存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 fontAlgn="base">
              <a:spcBef>
                <a:spcPts val="1000"/>
              </a:spcBef>
              <a:buFont typeface="+mj-lt"/>
              <a:buAutoNum type="arabicParenR"/>
            </a:pP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總經費區分為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款及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籌款，均列入查核範圍，且</a:t>
            </a:r>
            <a:r>
              <a:rPr lang="zh-TW" altLang="zh-TW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zh-TW" altLang="en-US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zh-TW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款</a:t>
            </a:r>
            <a:r>
              <a:rPr lang="zh-TW" altLang="zh-TW" b="1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須低於計畫總經費之</a:t>
            </a:r>
            <a:r>
              <a:rPr lang="en-US" altLang="zh-TW" b="1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11560" y="233475"/>
            <a:ext cx="3735787" cy="74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zh-TW" altLang="en-US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申請須知</a:t>
            </a:r>
            <a:endParaRPr lang="zh-TW" altLang="en-US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3593" y="4151903"/>
            <a:ext cx="8673738" cy="2595582"/>
          </a:xfrm>
          <a:prstGeom prst="rect">
            <a:avLst/>
          </a:prstGeom>
          <a:ln w="28575">
            <a:solidFill>
              <a:srgbClr val="0099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ts val="1000"/>
              </a:spcBef>
            </a:pPr>
            <a:r>
              <a:rPr lang="zh-TW" altLang="zh-TW" sz="2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政府輔導款撥付</a:t>
            </a:r>
            <a:r>
              <a:rPr lang="zh-TW" altLang="zh-TW" sz="2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endParaRPr lang="en-US" altLang="zh-TW" sz="20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lvl="1" indent="-268288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x-none" altLang="zh-TW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一企業</a:t>
            </a:r>
            <a:r>
              <a:rPr lang="x-none" altLang="zh-TW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zh-TW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撥付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，第</a:t>
            </a:r>
            <a:r>
              <a:rPr lang="x-none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期於簽約後撥付，</a:t>
            </a:r>
            <a:r>
              <a:rPr lang="x-none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數額上限為該案政府輔導款核定數之30%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；第</a:t>
            </a:r>
            <a:r>
              <a:rPr lang="x-none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繳交期中工作進度報告及經費實支進度表（經費實支進度累積需達50%）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通過撥付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x-none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結案審查且審查委員會同意撥款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結案審查後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撥付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x-none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x-none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lvl="1" indent="-268288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zh-TW" altLang="zh-TW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企業聯合</a:t>
            </a:r>
            <a:r>
              <a:rPr lang="zh-TW" altLang="en-US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平台經營</a:t>
            </a:r>
            <a:r>
              <a:rPr lang="zh-TW" altLang="en-US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與設計活化</a:t>
            </a:r>
            <a:r>
              <a:rPr lang="zh-TW" altLang="zh-TW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期撥付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，分別於受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期初、期中及結案審查且審查委員會同意撥款，並通過經費查核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撥付款項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期撥付數額上限為該案政府輔導款核定數之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，第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期經期中審查通過撥付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x-none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結案審查且審查委員會同意撥款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結案審查後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撥付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x-none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x-none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67944" y="188640"/>
            <a:ext cx="23391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經費編列原則</a:t>
            </a:r>
          </a:p>
        </p:txBody>
      </p:sp>
      <p:sp>
        <p:nvSpPr>
          <p:cNvPr id="9" name="矩形 8"/>
          <p:cNvSpPr/>
          <p:nvPr/>
        </p:nvSpPr>
        <p:spPr>
          <a:xfrm>
            <a:off x="233593" y="904162"/>
            <a:ext cx="8673738" cy="431657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315698" y="88210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會計基本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3593" y="4127533"/>
            <a:ext cx="8673738" cy="431657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886986" y="4081751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zh-TW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政府輔導款撥付</a:t>
            </a:r>
            <a:r>
              <a:rPr lang="zh-TW" altLang="zh-TW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投影片編號版面配置區 3"/>
          <p:cNvSpPr txBox="1">
            <a:spLocks/>
          </p:cNvSpPr>
          <p:nvPr/>
        </p:nvSpPr>
        <p:spPr>
          <a:xfrm>
            <a:off x="6887936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692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29"/>
            <a:ext cx="2971800" cy="752475"/>
          </a:xfrm>
          <a:prstGeom prst="rect">
            <a:avLst/>
          </a:prstGeom>
        </p:spPr>
      </p:pic>
      <p:graphicFrame>
        <p:nvGraphicFramePr>
          <p:cNvPr id="3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648080"/>
              </p:ext>
            </p:extLst>
          </p:nvPr>
        </p:nvGraphicFramePr>
        <p:xfrm>
          <a:off x="292953" y="956958"/>
          <a:ext cx="8588653" cy="49031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14581">
                  <a:extLst>
                    <a:ext uri="{9D8B030D-6E8A-4147-A177-3AD203B41FA5}">
                      <a16:colId xmlns:a16="http://schemas.microsoft.com/office/drawing/2014/main" val="2001613270"/>
                    </a:ext>
                  </a:extLst>
                </a:gridCol>
                <a:gridCol w="2274072">
                  <a:extLst>
                    <a:ext uri="{9D8B030D-6E8A-4147-A177-3AD203B41FA5}">
                      <a16:colId xmlns:a16="http://schemas.microsoft.com/office/drawing/2014/main" val="1597162069"/>
                    </a:ext>
                  </a:extLst>
                </a:gridCol>
              </a:tblGrid>
              <a:tr h="4688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應備資料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受理方式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9035650"/>
                  </a:ext>
                </a:extLst>
              </a:tr>
              <a:tr h="633593">
                <a:tc>
                  <a:txBody>
                    <a:bodyPr/>
                    <a:lstStyle/>
                    <a:p>
                      <a:r>
                        <a:rPr lang="en-US" altLang="zh-TW" sz="1800" b="1" u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800" b="1" u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提案</a:t>
                      </a:r>
                      <a:r>
                        <a:rPr lang="zh-TW" altLang="zh-TW" sz="1800" b="1" u="none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申請表</a:t>
                      </a:r>
                      <a:endParaRPr lang="zh-TW" altLang="en-US" sz="1800" b="1" u="none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endParaRPr lang="en-US" altLang="zh-TW" sz="1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*</a:t>
                      </a: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計畫書以</a:t>
                      </a:r>
                      <a:r>
                        <a:rPr lang="en-US" altLang="zh-TW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word</a:t>
                      </a: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檔，連同其他應備資料掃瞄或翻拍後，請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Adobe 繁黑體 Std B"/>
                          <a:ea typeface="Adobe 繁黑體 Std B"/>
                          <a:cs typeface="Adobe 繁黑體 Std B"/>
                        </a:rPr>
                        <a:t>打包成一個壓縮資料檔</a:t>
                      </a: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上傳至  </a:t>
                      </a:r>
                      <a:r>
                        <a:rPr lang="en-US" altLang="zh-TW" sz="16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3"/>
                        </a:rPr>
                        <a:t>https://SBTR.org.tw</a:t>
                      </a:r>
                      <a:endParaRPr lang="en-US" altLang="zh-TW" sz="16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即視為送件成功。</a:t>
                      </a:r>
                      <a:endParaRPr lang="en-US" altLang="zh-TW" sz="1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80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673495"/>
                  </a:ext>
                </a:extLst>
              </a:tr>
              <a:tr h="888325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</a:t>
                      </a:r>
                      <a:r>
                        <a:rPr lang="zh-TW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書</a:t>
                      </a:r>
                      <a:endParaRPr lang="en-US" altLang="zh-TW" sz="18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申請企業聯合、平台經營及設計活化者，需附合作意向書。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51708"/>
                  </a:ext>
                </a:extLst>
              </a:tr>
              <a:tr h="4915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申請個案一頁介紹簡報</a:t>
                      </a:r>
                      <a:endParaRPr lang="zh-TW" altLang="zh-TW" sz="1800" b="1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041235"/>
                  </a:ext>
                </a:extLst>
              </a:tr>
              <a:tr h="1450786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最近一年之『年度損益及稅額計算表』</a:t>
                      </a:r>
                      <a:endParaRPr lang="zh-TW" sz="18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新創未滿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年之公司以最近一期「營業稅申報書」替代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。如因新設公司而未曾申報營利事業所得稅者，應以收件截止日前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個月內之第三方會計師簽證代替。若無繳稅記錄，則以國稅局免稅證明代替</a:t>
                      </a: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154454"/>
                  </a:ext>
                </a:extLst>
              </a:tr>
              <a:tr h="970059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最近一期『勞保繳費清單之投保人數資料』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，若為未滿五人企業無投保，則提供聲明書代替及『納稅義務人違章欠稅查復表』</a:t>
                      </a:r>
                      <a:endParaRPr lang="zh-TW" sz="18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076621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26036" y="6525533"/>
            <a:ext cx="2057400" cy="365125"/>
          </a:xfrm>
        </p:spPr>
        <p:txBody>
          <a:bodyPr/>
          <a:lstStyle/>
          <a:p>
            <a:fld id="{87E33831-F6E9-412F-BB46-FC1C84F5D280}" type="slidenum">
              <a:rPr lang="zh-TW" altLang="en-US" smtClean="0">
                <a:solidFill>
                  <a:schemeClr val="bg1"/>
                </a:solidFill>
              </a:rPr>
              <a:t>13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61944" y="175723"/>
            <a:ext cx="1620957" cy="659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應備資料</a:t>
            </a:r>
            <a:endParaRPr lang="zh-TW" altLang="en-US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7645" y="5842174"/>
            <a:ext cx="8546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本案僅提供電子收件服務，如有任何技術性問題請洽各地區</a:t>
            </a:r>
            <a:endParaRPr lang="en-US" altLang="zh-TW" sz="2400" b="1" dirty="0" smtClean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4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推動小組。</a:t>
            </a:r>
            <a:endParaRPr lang="en-US" altLang="zh-TW" sz="2400" b="1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1019093" y="167134"/>
            <a:ext cx="3735787" cy="74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</a:t>
            </a:r>
            <a:r>
              <a:rPr lang="zh-TW" altLang="en-US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申請須知</a:t>
            </a:r>
            <a:endParaRPr lang="zh-TW" altLang="en-US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投影片編號版面配置區 3"/>
          <p:cNvSpPr txBox="1">
            <a:spLocks/>
          </p:cNvSpPr>
          <p:nvPr/>
        </p:nvSpPr>
        <p:spPr>
          <a:xfrm>
            <a:off x="6926036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692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29"/>
            <a:ext cx="2971800" cy="752475"/>
          </a:xfrm>
          <a:prstGeom prst="rect">
            <a:avLst/>
          </a:prstGeom>
        </p:spPr>
      </p:pic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2141657" y="6324094"/>
            <a:ext cx="2057400" cy="365125"/>
          </a:xfrm>
        </p:spPr>
        <p:txBody>
          <a:bodyPr/>
          <a:lstStyle/>
          <a:p>
            <a:fld id="{4660DCB7-C942-428E-A61B-460C2C6C37E2}" type="slidenum">
              <a:rPr lang="zh-TW" altLang="en-US" smtClean="0">
                <a:solidFill>
                  <a:schemeClr val="bg1"/>
                </a:solidFill>
              </a:rPr>
              <a:t>14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-6619" y="1062381"/>
            <a:ext cx="3300904" cy="461665"/>
          </a:xfrm>
          <a:prstGeom prst="rect">
            <a:avLst/>
          </a:prstGeom>
          <a:solidFill>
            <a:srgbClr val="0099CC"/>
          </a:solidFill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單一申請與設計活化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10100" y="4106024"/>
            <a:ext cx="1762021" cy="461665"/>
          </a:xfrm>
          <a:prstGeom prst="rect">
            <a:avLst/>
          </a:prstGeom>
          <a:solidFill>
            <a:srgbClr val="0099CC"/>
          </a:solidFill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財務狀況</a:t>
            </a:r>
          </a:p>
        </p:txBody>
      </p:sp>
      <p:sp>
        <p:nvSpPr>
          <p:cNvPr id="7" name="矩形 6"/>
          <p:cNvSpPr/>
          <p:nvPr/>
        </p:nvSpPr>
        <p:spPr>
          <a:xfrm>
            <a:off x="331793" y="4538582"/>
            <a:ext cx="8422274" cy="948978"/>
          </a:xfrm>
          <a:prstGeom prst="rect">
            <a:avLst/>
          </a:prstGeom>
          <a:ln w="28575">
            <a:noFill/>
            <a:prstDash val="sysDash"/>
          </a:ln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非屬</a:t>
            </a:r>
            <a:r>
              <a:rPr lang="zh-TW" altLang="en-US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銀行拒絕往來戶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，且最近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年度公司淨值應為正值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提案計畫申請當日起回溯計列，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提案廠商及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其負責人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年內不得有開立票據而發生</a:t>
            </a:r>
            <a:r>
              <a:rPr lang="zh-TW" altLang="en-US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退票</a:t>
            </a:r>
            <a:r>
              <a:rPr lang="zh-TW" altLang="en-US" b="1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紀錄及</a:t>
            </a:r>
            <a:r>
              <a:rPr lang="zh-TW" altLang="en-US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欠繳應納稅捐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之情事。</a:t>
            </a:r>
          </a:p>
        </p:txBody>
      </p:sp>
      <p:sp>
        <p:nvSpPr>
          <p:cNvPr id="8" name="矩形 7"/>
          <p:cNvSpPr/>
          <p:nvPr/>
        </p:nvSpPr>
        <p:spPr>
          <a:xfrm>
            <a:off x="-10100" y="5571078"/>
            <a:ext cx="1762021" cy="461665"/>
          </a:xfrm>
          <a:prstGeom prst="rect">
            <a:avLst/>
          </a:prstGeom>
          <a:solidFill>
            <a:srgbClr val="0099CC"/>
          </a:solidFill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提案限制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298024" y="6044412"/>
            <a:ext cx="8217326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提案計畫申請當日起回溯計列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b="1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年內不得</a:t>
            </a:r>
            <a:r>
              <a:rPr lang="zh-TW" altLang="en-US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有執行政府計畫之重大違約紀錄者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b="1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10100" y="3337757"/>
            <a:ext cx="6378669" cy="461665"/>
          </a:xfrm>
          <a:prstGeom prst="rect">
            <a:avLst/>
          </a:prstGeom>
          <a:solidFill>
            <a:srgbClr val="0099CC"/>
          </a:solidFill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多家企業聯合及平台經營者申請之主導企業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364440" y="3783914"/>
            <a:ext cx="815091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zh-TW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國內依法登記成立之獨資、合夥事業或公司</a:t>
            </a:r>
            <a:endParaRPr lang="zh-TW" altLang="en-US" b="1" dirty="0">
              <a:solidFill>
                <a:srgbClr val="FF33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4440" y="1532016"/>
            <a:ext cx="8389627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defRPr/>
            </a:pPr>
            <a:r>
              <a:rPr lang="zh-TW" altLang="en-US" b="1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依法</a:t>
            </a:r>
            <a:r>
              <a:rPr lang="zh-TW" altLang="en-US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辦理公司登記或商業登記，並合於下列基準之事業</a:t>
            </a:r>
            <a:r>
              <a:rPr lang="en-US" altLang="zh-TW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342900" indent="-342900"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製造業、營造業、礦業及土石採取業實收資本額在新臺幣八千萬元以下，或經常僱用員工數未滿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人者。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除前款規定外之其他行業前一年營業額在新臺幣一億元以下，或經常僱用員工數未滿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建築師事務所可申請設計活化類別。</a:t>
            </a:r>
          </a:p>
        </p:txBody>
      </p:sp>
      <p:sp>
        <p:nvSpPr>
          <p:cNvPr id="13" name="投影片編號版面配置區 3"/>
          <p:cNvSpPr txBox="1">
            <a:spLocks/>
          </p:cNvSpPr>
          <p:nvPr/>
        </p:nvSpPr>
        <p:spPr>
          <a:xfrm>
            <a:off x="6926036" y="65255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>
                <a:solidFill>
                  <a:schemeClr val="bg1"/>
                </a:solidFill>
              </a:rPr>
              <a:t>11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4" name="標題 1"/>
          <p:cNvSpPr txBox="1">
            <a:spLocks/>
          </p:cNvSpPr>
          <p:nvPr/>
        </p:nvSpPr>
        <p:spPr>
          <a:xfrm>
            <a:off x="1019093" y="167134"/>
            <a:ext cx="3735787" cy="74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五、申請資格</a:t>
            </a:r>
            <a:endParaRPr lang="zh-TW" altLang="en-US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投影片編號版面配置區 3"/>
          <p:cNvSpPr txBox="1">
            <a:spLocks/>
          </p:cNvSpPr>
          <p:nvPr/>
        </p:nvSpPr>
        <p:spPr>
          <a:xfrm>
            <a:off x="7010400" y="64636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69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29"/>
            <a:ext cx="2971800" cy="752475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1487724" y="658621"/>
            <a:ext cx="7287441" cy="6145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5904" y="1116984"/>
            <a:ext cx="1620957" cy="523220"/>
          </a:xfrm>
          <a:prstGeom prst="rect">
            <a:avLst/>
          </a:prstGeom>
          <a:solidFill>
            <a:srgbClr val="FF0066"/>
          </a:solidFill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其他限制</a:t>
            </a:r>
            <a:endParaRPr lang="zh-TW" altLang="en-US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5903" y="1732304"/>
            <a:ext cx="8142319" cy="4765407"/>
          </a:xfrm>
          <a:prstGeom prst="rect">
            <a:avLst/>
          </a:prstGeom>
          <a:ln w="28575">
            <a:noFill/>
            <a:prstDash val="sysDash"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計畫之計畫主持人應為提案廠商具營運決策權之專任人員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有因執行政府計畫受</a:t>
            </a:r>
            <a:r>
              <a:rPr lang="zh-TW" altLang="en-US" sz="2200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停權處分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而其期間尚未屆滿情事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1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2200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得以相同或類似計畫重複申請政府其他計畫輔導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。簽約計畫如經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檢舉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且查證屬實者，除解除或終止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契約並追回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相關輔導款項，自解約日起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年內不得申請本計畫輔導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年內未有違反保護勞工、環境之相關法律或違反身心障礙者權益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保障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法之相關規定，且情節重大之情事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ct val="150000"/>
              </a:lnSpc>
              <a:spcBef>
                <a:spcPts val="200"/>
              </a:spcBef>
              <a:buFont typeface="+mj-lt"/>
              <a:buAutoNum type="arabicParenR"/>
              <a:defRPr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負責人及經理人</a:t>
            </a:r>
            <a:r>
              <a:rPr lang="zh-TW" altLang="en-US" sz="2200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未具有「大陸地區人民來臺投資許可辦法」</a:t>
            </a:r>
            <a:r>
              <a:rPr lang="zh-TW" altLang="en-US" sz="2200" b="1" dirty="0" smtClean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第三條</a:t>
            </a:r>
            <a:r>
              <a:rPr lang="zh-TW" altLang="en-US" sz="2200" b="1" dirty="0">
                <a:solidFill>
                  <a:srgbClr val="FF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所稱投資人情事</a:t>
            </a:r>
            <a:r>
              <a:rPr lang="zh-TW" altLang="en-US" sz="22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1019093" y="167134"/>
            <a:ext cx="3735787" cy="747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五、申請資格</a:t>
            </a:r>
            <a:endParaRPr lang="zh-TW" altLang="en-US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26036" y="6525533"/>
            <a:ext cx="2057400" cy="36512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21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29"/>
            <a:ext cx="2971800" cy="752475"/>
          </a:xfrm>
          <a:prstGeom prst="rect">
            <a:avLst/>
          </a:prstGeom>
        </p:spPr>
      </p:pic>
      <p:sp>
        <p:nvSpPr>
          <p:cNvPr id="3" name="矩形 27"/>
          <p:cNvSpPr>
            <a:spLocks noChangeArrowheads="1"/>
          </p:cNvSpPr>
          <p:nvPr/>
        </p:nvSpPr>
        <p:spPr bwMode="auto">
          <a:xfrm>
            <a:off x="6227347" y="111333"/>
            <a:ext cx="2954655" cy="59093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928711" y="142142"/>
            <a:ext cx="4959811" cy="100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六、如何申請</a:t>
            </a:r>
            <a:endParaRPr lang="zh-TW" altLang="en-US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68147" y="6562114"/>
            <a:ext cx="2057400" cy="365125"/>
          </a:xfrm>
        </p:spPr>
        <p:txBody>
          <a:bodyPr/>
          <a:lstStyle/>
          <a:p>
            <a:fld id="{28AFCA61-A041-46E7-A985-18CCC0951E7E}" type="slidenum">
              <a:rPr lang="zh-TW" altLang="en-US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fld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448438499"/>
              </p:ext>
            </p:extLst>
          </p:nvPr>
        </p:nvGraphicFramePr>
        <p:xfrm>
          <a:off x="514450" y="1049152"/>
          <a:ext cx="3120343" cy="2673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4116980749"/>
              </p:ext>
            </p:extLst>
          </p:nvPr>
        </p:nvGraphicFramePr>
        <p:xfrm>
          <a:off x="3128706" y="4098679"/>
          <a:ext cx="3433255" cy="2650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上彎箭號 8"/>
          <p:cNvSpPr/>
          <p:nvPr/>
        </p:nvSpPr>
        <p:spPr>
          <a:xfrm rot="5400000">
            <a:off x="2559606" y="3866480"/>
            <a:ext cx="547307" cy="46731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0" name="矩形 9"/>
          <p:cNvSpPr/>
          <p:nvPr/>
        </p:nvSpPr>
        <p:spPr bwMode="auto">
          <a:xfrm>
            <a:off x="5366329" y="5548188"/>
            <a:ext cx="473869" cy="492125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文字方塊 10"/>
          <p:cNvSpPr txBox="1"/>
          <p:nvPr/>
        </p:nvSpPr>
        <p:spPr>
          <a:xfrm>
            <a:off x="3116047" y="2726150"/>
            <a:ext cx="2234442" cy="646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391" tIns="72391" rIns="72391" bIns="72391" spcCol="1270" anchor="ctr"/>
          <a:lstStyle>
            <a:defPPr>
              <a:defRPr lang="zh-TW"/>
            </a:defPPr>
            <a:lvl1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666750" fontAlgn="auto">
              <a:lnSpc>
                <a:spcPct val="90000"/>
              </a:lnSpc>
              <a:spcAft>
                <a:spcPct val="15000"/>
              </a:spcAft>
              <a:defRPr kumimoji="0" sz="1500">
                <a:solidFill>
                  <a:srgbClr val="002060"/>
                </a:solidFill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lvl="1">
              <a:defRPr/>
            </a:pPr>
            <a:endParaRPr lang="en-US" altLang="zh-TW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979125" y="4382332"/>
            <a:ext cx="1177779" cy="6461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391" tIns="72391" rIns="72391" bIns="72391" spcCol="1270" anchor="ctr"/>
          <a:lstStyle>
            <a:defPPr>
              <a:defRPr lang="zh-TW"/>
            </a:defPPr>
            <a:lvl1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1pPr>
            <a:lvl2pPr marL="0" lvl="1" defTabSz="666750" fontAlgn="auto">
              <a:lnSpc>
                <a:spcPct val="90000"/>
              </a:lnSpc>
              <a:spcAft>
                <a:spcPct val="15000"/>
              </a:spcAft>
              <a:defRPr kumimoji="0" sz="1500">
                <a:solidFill>
                  <a:srgbClr val="002060"/>
                </a:solidFill>
              </a:defRPr>
            </a:lvl2pPr>
            <a:lvl3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3pPr>
            <a:lvl4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4pPr>
            <a:lvl5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5pPr>
            <a:lvl6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6pPr>
            <a:lvl7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7pPr>
            <a:lvl8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8pPr>
            <a:lvl9pPr>
              <a:defRPr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defRPr>
            </a:lvl9pPr>
          </a:lstStyle>
          <a:p>
            <a:pPr lvl="1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289270" y="5508900"/>
            <a:ext cx="2719387" cy="0"/>
          </a:xfrm>
          <a:prstGeom prst="straightConnector1">
            <a:avLst/>
          </a:prstGeom>
          <a:ln>
            <a:solidFill>
              <a:srgbClr val="00B05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4"/>
          <p:cNvCxnSpPr>
            <a:cxnSpLocks noChangeAspect="1" noChangeShapeType="1"/>
          </p:cNvCxnSpPr>
          <p:nvPr/>
        </p:nvCxnSpPr>
        <p:spPr bwMode="auto">
          <a:xfrm>
            <a:off x="1811203" y="1704118"/>
            <a:ext cx="582204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" name="直接连接符 4"/>
          <p:cNvCxnSpPr>
            <a:cxnSpLocks noChangeAspect="1" noChangeShapeType="1"/>
          </p:cNvCxnSpPr>
          <p:nvPr/>
        </p:nvCxnSpPr>
        <p:spPr bwMode="auto">
          <a:xfrm>
            <a:off x="2738763" y="2840167"/>
            <a:ext cx="619850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" name="矩形 15"/>
          <p:cNvSpPr/>
          <p:nvPr/>
        </p:nvSpPr>
        <p:spPr>
          <a:xfrm>
            <a:off x="3492184" y="2887746"/>
            <a:ext cx="5715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資格審查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單家企業提案進行</a:t>
            </a:r>
            <a:r>
              <a:rPr lang="zh-TW" altLang="en-US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統一簡報審查</a:t>
            </a:r>
            <a:endParaRPr lang="en-US" altLang="zh-TW" b="1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聯合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平台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設計提案進行</a:t>
            </a:r>
            <a:r>
              <a:rPr lang="zh-TW" altLang="en-US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現</a:t>
            </a:r>
            <a:r>
              <a:rPr lang="zh-TW" altLang="en-US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地</a:t>
            </a:r>
            <a:r>
              <a:rPr lang="zh-TW" altLang="en-US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審查</a:t>
            </a:r>
            <a:r>
              <a:rPr lang="en-US" altLang="zh-TW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指導委員會複核</a:t>
            </a:r>
            <a:endParaRPr lang="zh-TW" altLang="en-US" dirty="0">
              <a:solidFill>
                <a:srgbClr val="FF0066"/>
              </a:solidFill>
            </a:endParaRPr>
          </a:p>
        </p:txBody>
      </p:sp>
      <p:cxnSp>
        <p:nvCxnSpPr>
          <p:cNvPr id="17" name="直接连接符 4"/>
          <p:cNvCxnSpPr>
            <a:cxnSpLocks noChangeAspect="1" noChangeShapeType="1"/>
          </p:cNvCxnSpPr>
          <p:nvPr/>
        </p:nvCxnSpPr>
        <p:spPr bwMode="auto">
          <a:xfrm>
            <a:off x="3593619" y="4105485"/>
            <a:ext cx="534364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矩形 17"/>
          <p:cNvSpPr/>
          <p:nvPr/>
        </p:nvSpPr>
        <p:spPr>
          <a:xfrm>
            <a:off x="5170005" y="4941667"/>
            <a:ext cx="3447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1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期程以核定公告日起</a:t>
            </a:r>
            <a:r>
              <a:rPr kumimoji="1"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算</a:t>
            </a:r>
            <a:endParaRPr kumimoji="1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41706" y="1700808"/>
            <a:ext cx="69390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類：於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截止受理申請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線上送件。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BCD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：於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zh-TW" altLang="en-US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截止受理申請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線上送件。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電子送件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：帳號登入</a:t>
            </a:r>
            <a:r>
              <a:rPr lang="en-US" altLang="zh-TW" u="sng" kern="100" dirty="0" smtClean="0">
                <a:latin typeface="Arial Black" panose="020B0A04020102020204" pitchFamily="34" charset="0"/>
                <a:ea typeface="微軟正黑體" panose="020B0604030504040204" pitchFamily="34" charset="-120"/>
              </a:rPr>
              <a:t>https://SBTR.org.tw  </a:t>
            </a:r>
            <a:r>
              <a:rPr lang="zh-TW" altLang="en-US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完成註冊及上傳</a:t>
            </a:r>
            <a:endParaRPr lang="en-US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endParaRPr lang="en-US" altLang="zh-TW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846543" y="5318950"/>
            <a:ext cx="1926637" cy="36988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管考說明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72508" y="1298940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於官網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err="1" smtClean="0">
                <a:latin typeface="Arial Black" panose="020B0A04020102020204" pitchFamily="34" charset="0"/>
                <a:ea typeface="微軟正黑體" panose="020B0604030504040204" pitchFamily="34" charset="-120"/>
              </a:rPr>
              <a:t>SBTR.org.tw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申請帳號</a:t>
            </a:r>
            <a:endParaRPr lang="zh-TW" altLang="en-US" b="1" dirty="0"/>
          </a:p>
        </p:txBody>
      </p:sp>
      <p:sp>
        <p:nvSpPr>
          <p:cNvPr id="22" name="矩形 21"/>
          <p:cNvSpPr/>
          <p:nvPr/>
        </p:nvSpPr>
        <p:spPr>
          <a:xfrm>
            <a:off x="181459" y="4580286"/>
            <a:ext cx="2572371" cy="1477328"/>
          </a:xfrm>
          <a:prstGeom prst="rect">
            <a:avLst/>
          </a:prstGeom>
          <a:ln w="6350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應備資料</a:t>
            </a:r>
            <a:r>
              <a:rPr lang="zh-TW" altLang="zh-TW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如</a:t>
            </a:r>
            <a:r>
              <a:rPr lang="zh-TW" altLang="zh-TW" b="1" dirty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經執行單位通知補件</a:t>
            </a:r>
            <a:r>
              <a:rPr lang="zh-TW" altLang="zh-TW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</a:t>
            </a:r>
            <a:r>
              <a:rPr lang="zh-TW" altLang="zh-TW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</a:t>
            </a:r>
            <a:r>
              <a:rPr lang="en-US" altLang="zh-TW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</a:t>
            </a:r>
            <a:r>
              <a:rPr lang="zh-TW" altLang="zh-TW" b="1" dirty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工作日內補件，逾期未</a:t>
            </a:r>
            <a:r>
              <a:rPr lang="zh-TW" altLang="zh-TW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補件視同</a:t>
            </a:r>
            <a:r>
              <a:rPr lang="zh-TW" altLang="zh-TW" b="1" dirty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資格不符</a:t>
            </a:r>
            <a:r>
              <a:rPr lang="zh-TW" altLang="zh-TW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；「計畫</a:t>
            </a:r>
            <a:r>
              <a:rPr lang="zh-TW" altLang="en-US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書</a:t>
            </a:r>
            <a:r>
              <a:rPr lang="zh-TW" altLang="zh-TW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 不得</a:t>
            </a:r>
            <a:r>
              <a:rPr lang="zh-TW" altLang="en-US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換件</a:t>
            </a:r>
            <a:r>
              <a:rPr lang="zh-TW" altLang="zh-TW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補件</a:t>
            </a:r>
            <a:endParaRPr lang="zh-TW" altLang="en-US" dirty="0">
              <a:solidFill>
                <a:srgbClr val="0099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759704" y="3117552"/>
            <a:ext cx="2031325" cy="338554"/>
          </a:xfrm>
          <a:prstGeom prst="rect">
            <a:avLst/>
          </a:prstGeom>
          <a:solidFill>
            <a:srgbClr val="FF0066"/>
          </a:solidFill>
        </p:spPr>
        <p:txBody>
          <a:bodyPr wrap="none">
            <a:spAutoFit/>
          </a:bodyPr>
          <a:lstStyle/>
          <a:p>
            <a:r>
              <a:rPr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以推動小組通知為準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24" name="投影片編號版面配置區 3"/>
          <p:cNvSpPr txBox="1">
            <a:spLocks/>
          </p:cNvSpPr>
          <p:nvPr/>
        </p:nvSpPr>
        <p:spPr>
          <a:xfrm>
            <a:off x="6936837" y="65244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cxnSp>
        <p:nvCxnSpPr>
          <p:cNvPr id="25" name="直線單箭頭接點 24"/>
          <p:cNvCxnSpPr>
            <a:endCxn id="22" idx="0"/>
          </p:cNvCxnSpPr>
          <p:nvPr/>
        </p:nvCxnSpPr>
        <p:spPr>
          <a:xfrm>
            <a:off x="1467644" y="2847791"/>
            <a:ext cx="1" cy="1732495"/>
          </a:xfrm>
          <a:prstGeom prst="straightConnector1">
            <a:avLst/>
          </a:prstGeom>
          <a:ln>
            <a:solidFill>
              <a:srgbClr val="009999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375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29"/>
            <a:ext cx="2971800" cy="752475"/>
          </a:xfrm>
          <a:prstGeom prst="rect">
            <a:avLst/>
          </a:prstGeom>
        </p:spPr>
      </p:pic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65091" y="6546995"/>
            <a:ext cx="2057400" cy="365125"/>
          </a:xfrm>
        </p:spPr>
        <p:txBody>
          <a:bodyPr/>
          <a:lstStyle/>
          <a:p>
            <a:fld id="{87E33831-F6E9-412F-BB46-FC1C84F5D280}" type="slidenum">
              <a:rPr lang="zh-TW" altLang="en-US" sz="1400" smtClean="0">
                <a:solidFill>
                  <a:schemeClr val="bg1"/>
                </a:solidFill>
              </a:rPr>
              <a:t>17</a:t>
            </a:fld>
            <a:endParaRPr lang="zh-TW" altLang="en-US" sz="1400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-431" t="9819" b="12826"/>
          <a:stretch/>
        </p:blipFill>
        <p:spPr>
          <a:xfrm>
            <a:off x="318132" y="1810567"/>
            <a:ext cx="8229022" cy="35652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51870" y="1075952"/>
            <a:ext cx="55247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altLang="zh-TW" sz="3600" b="1" kern="100" dirty="0" smtClean="0">
                <a:solidFill>
                  <a:srgbClr val="009999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https://</a:t>
            </a:r>
            <a:r>
              <a:rPr lang="en-US" altLang="zh-TW" sz="3600" b="1" kern="100" dirty="0">
                <a:solidFill>
                  <a:srgbClr val="009999"/>
                </a:solidFill>
                <a:latin typeface="Arial Black" panose="020B0A04020102020204" pitchFamily="34" charset="0"/>
                <a:ea typeface="微軟正黑體" panose="020B0604030504040204" pitchFamily="34" charset="-120"/>
              </a:rPr>
              <a:t>SBTR.org.tw</a:t>
            </a:r>
            <a:r>
              <a:rPr lang="en-US" altLang="zh-TW" sz="3600" b="1" dirty="0">
                <a:solidFill>
                  <a:srgbClr val="009999"/>
                </a:solidFill>
                <a:latin typeface="Arial Black" panose="020B0A04020102020204" pitchFamily="34" charset="0"/>
              </a:rPr>
              <a:t>  </a:t>
            </a:r>
          </a:p>
          <a:p>
            <a:pPr lvl="1">
              <a:defRPr/>
            </a:pPr>
            <a:endParaRPr lang="en-US" altLang="zh-TW" sz="3600" b="1" dirty="0">
              <a:solidFill>
                <a:srgbClr val="009999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19471" y="4588427"/>
            <a:ext cx="1130932" cy="556068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975291" y="5428098"/>
            <a:ext cx="74451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建議！！</a:t>
            </a:r>
            <a:endParaRPr lang="en-US" altLang="zh-TW" sz="2800" b="1" dirty="0" smtClean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預約掛號：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先至</a:t>
            </a:r>
            <a:r>
              <a:rPr lang="en-US" altLang="zh-TW" sz="2400" b="1" dirty="0" smtClean="0">
                <a:latin typeface="Arial Black" panose="020B0A04020102020204" pitchFamily="34" charset="0"/>
                <a:ea typeface="微軟正黑體" panose="020B0604030504040204" pitchFamily="34" charset="-120"/>
              </a:rPr>
              <a:t>SBTR.org.tw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留下送件基本資料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完成提案：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完成電子壓縮檔上傳送件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24692" y="43873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電子送件方式</a:t>
            </a:r>
            <a:endParaRPr lang="zh-TW" altLang="en-US" sz="2800" dirty="0">
              <a:solidFill>
                <a:srgbClr val="FF0066"/>
              </a:solidFill>
            </a:endParaRPr>
          </a:p>
        </p:txBody>
      </p:sp>
      <p:sp>
        <p:nvSpPr>
          <p:cNvPr id="10" name="投影片編號版面配置區 3"/>
          <p:cNvSpPr txBox="1">
            <a:spLocks/>
          </p:cNvSpPr>
          <p:nvPr/>
        </p:nvSpPr>
        <p:spPr>
          <a:xfrm>
            <a:off x="69532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928711" y="142142"/>
            <a:ext cx="4959811" cy="100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六、如何申請</a:t>
            </a:r>
            <a:endParaRPr lang="zh-TW" altLang="en-US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6375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29"/>
            <a:ext cx="2971800" cy="752475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577560"/>
              </p:ext>
            </p:extLst>
          </p:nvPr>
        </p:nvGraphicFramePr>
        <p:xfrm>
          <a:off x="207394" y="1666928"/>
          <a:ext cx="8731501" cy="464239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2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2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9297">
                <a:tc>
                  <a:txBody>
                    <a:bodyPr/>
                    <a:lstStyle/>
                    <a:p>
                      <a:pPr algn="l"/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推動小組地址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電話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E-mail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12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北區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推動小組</a:t>
                      </a: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（北北基桃竹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張震元</a:t>
                      </a:r>
                      <a:endParaRPr lang="en-US" altLang="zh-TW" sz="18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李曉娟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台北市愛國東路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樓之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02-23414105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03-5912522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0928056739</a:t>
                      </a:r>
                      <a:endParaRPr lang="en-US" altLang="zh-TW" sz="18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TW" sz="1400" u="sng" kern="100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  <a:hlinkClick r:id="rId3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u="sng" kern="1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hlinkClick r:id="rId3"/>
                        </a:rPr>
                        <a:t>jychang@itri.org.tw</a:t>
                      </a:r>
                      <a:endParaRPr lang="en-US" altLang="zh-TW" sz="1400" u="sng" kern="100" dirty="0" smtClean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1400" u="sng" kern="1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82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中區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推動小組</a:t>
                      </a: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苗中彰投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王翠薇</a:t>
                      </a:r>
                      <a:endParaRPr lang="en-US" altLang="zh-TW" sz="18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江誼君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南投縣南投市文獻路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B441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室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049-2345660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049-2345673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kern="1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hlinkClick r:id="rId4"/>
                        </a:rPr>
                        <a:t>tracywang@itri.org.tw</a:t>
                      </a:r>
                      <a:endParaRPr lang="zh-TW" sz="1400" u="sng" kern="1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43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南</a:t>
                      </a: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推動小組</a:t>
                      </a: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（雲嘉南高屏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莊宗憲</a:t>
                      </a:r>
                      <a:endParaRPr lang="en-US" altLang="zh-TW" sz="18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賴瑩穎</a:t>
                      </a:r>
                      <a:endParaRPr lang="zh-TW" sz="1800" b="1" kern="1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臺南市六甲區工研路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519</a:t>
                      </a: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室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06-6939103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06-6939026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0928053028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u="sng" kern="1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SBTR-south@itri.org.tw</a:t>
                      </a:r>
                      <a:endParaRPr lang="zh-TW" sz="1400" u="sng" kern="1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771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</a:t>
                      </a: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推動小組</a:t>
                      </a: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（宜花東</a:t>
                      </a:r>
                      <a:endParaRPr lang="en-US" altLang="zh-TW" sz="18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及離島</a:t>
                      </a:r>
                      <a:r>
                        <a:rPr lang="en-US" altLang="zh-TW" sz="18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邱康</a:t>
                      </a:r>
                      <a:r>
                        <a:rPr lang="zh-TW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豪</a:t>
                      </a:r>
                      <a:endParaRPr lang="en-US" altLang="zh-TW" sz="18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江芷馨</a:t>
                      </a:r>
                      <a:endParaRPr lang="zh-TW" sz="18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花蓮市精美路</a:t>
                      </a:r>
                      <a:r>
                        <a:rPr lang="en-US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sz="1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03-8239860#7076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200" dirty="0" smtClean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03-8239860#7072</a:t>
                      </a:r>
                      <a:endParaRPr lang="zh-TW" sz="1800" kern="100" dirty="0"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45476" marR="454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kern="1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  <a:hlinkClick r:id="rId5"/>
                        </a:rPr>
                        <a:t>itri533036@itri.org.tw</a:t>
                      </a:r>
                      <a:endParaRPr lang="zh-TW" sz="1400" u="sng" kern="10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45476" marR="4547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852687" y="234250"/>
            <a:ext cx="5584670" cy="9164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TW" sz="4000" dirty="0">
                <a:solidFill>
                  <a:schemeClr val="bg1">
                    <a:lumMod val="50000"/>
                  </a:schemeClr>
                </a:solidFill>
              </a:rPr>
              <a:t>Thanks for your attention.</a:t>
            </a:r>
            <a:endParaRPr lang="zh-TW" altLang="en-US" sz="4000" b="1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847752"/>
            <a:ext cx="5634877" cy="781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34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有任何問題  歡迎與我們聯絡</a:t>
            </a:r>
            <a:endParaRPr lang="zh-TW" altLang="en-US" sz="3400" b="1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7" name="投影片編號版面配置區 3"/>
          <p:cNvSpPr txBox="1">
            <a:spLocks/>
          </p:cNvSpPr>
          <p:nvPr/>
        </p:nvSpPr>
        <p:spPr>
          <a:xfrm>
            <a:off x="6881495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6375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29"/>
            <a:ext cx="2971800" cy="752475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904325"/>
              </p:ext>
            </p:extLst>
          </p:nvPr>
        </p:nvGraphicFramePr>
        <p:xfrm>
          <a:off x="422083" y="1815268"/>
          <a:ext cx="8401434" cy="4638068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16334">
                  <a:extLst>
                    <a:ext uri="{9D8B030D-6E8A-4147-A177-3AD203B41FA5}">
                      <a16:colId xmlns:a16="http://schemas.microsoft.com/office/drawing/2014/main" val="1153518501"/>
                    </a:ext>
                  </a:extLst>
                </a:gridCol>
                <a:gridCol w="1095183">
                  <a:extLst>
                    <a:ext uri="{9D8B030D-6E8A-4147-A177-3AD203B41FA5}">
                      <a16:colId xmlns:a16="http://schemas.microsoft.com/office/drawing/2014/main" val="982305958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3068060549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03727473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489111174"/>
                    </a:ext>
                  </a:extLst>
                </a:gridCol>
                <a:gridCol w="2143317">
                  <a:extLst>
                    <a:ext uri="{9D8B030D-6E8A-4147-A177-3AD203B41FA5}">
                      <a16:colId xmlns:a16="http://schemas.microsoft.com/office/drawing/2014/main" val="1035242994"/>
                    </a:ext>
                  </a:extLst>
                </a:gridCol>
              </a:tblGrid>
              <a:tr h="42137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場次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日期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時間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區域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地點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地址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508697"/>
                  </a:ext>
                </a:extLst>
              </a:tr>
              <a:tr h="1098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7/19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( 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四）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</a:t>
                      </a:r>
                      <a:endParaRPr lang="en-US" altLang="zh-TW" sz="18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15:30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中科管理局工商服務大樓</a:t>
                      </a:r>
                      <a:endParaRPr lang="en-US" altLang="zh-TW" sz="18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(4</a:t>
                      </a: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401</a:t>
                      </a: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室</a:t>
                      </a: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8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台中市大雅區中科路</a:t>
                      </a: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469898"/>
                  </a:ext>
                </a:extLst>
              </a:tr>
              <a:tr h="1098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7/19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( 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四 </a:t>
                      </a: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14:00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</a:t>
                      </a:r>
                      <a:endParaRPr lang="en-US" altLang="zh-TW" sz="18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15:30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北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新北市政府</a:t>
                      </a:r>
                      <a:endParaRPr lang="en-US" altLang="zh-TW" sz="18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(5</a:t>
                      </a: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樓</a:t>
                      </a: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507</a:t>
                      </a: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室</a:t>
                      </a: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8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新北市板橋區中山路</a:t>
                      </a: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段</a:t>
                      </a: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161</a:t>
                      </a: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923925"/>
                  </a:ext>
                </a:extLst>
              </a:tr>
              <a:tr h="1098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7/20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（五）</a:t>
                      </a:r>
                      <a:endParaRPr lang="zh-TW" alt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09:30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</a:t>
                      </a:r>
                      <a:endParaRPr lang="en-US" altLang="zh-TW" sz="18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11:00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南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蓮潭國際文教會館</a:t>
                      </a:r>
                      <a:endParaRPr lang="en-US" altLang="zh-TW" sz="1800" b="0" i="0" u="none" strike="noStrike" kern="1200" baseline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國際二廳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en-US" altLang="zh-TW" sz="18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高雄市左營區崇德路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801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zh-TW" altLang="zh-TW" sz="18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22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7/20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（五）</a:t>
                      </a:r>
                      <a:endParaRPr lang="zh-TW" sz="16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13:30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</a:t>
                      </a:r>
                      <a:endParaRPr lang="en-US" altLang="zh-TW" sz="18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15:00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東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工研院</a:t>
                      </a: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OMEGA ZONE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(1</a:t>
                      </a: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樓會議室</a:t>
                      </a: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花蓮市精美路</a:t>
                      </a: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18</a:t>
                      </a:r>
                      <a:r>
                        <a:rPr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號</a:t>
                      </a:r>
                      <a:endParaRPr lang="en-US" altLang="zh-TW" sz="18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9871068"/>
                  </a:ext>
                </a:extLst>
              </a:tr>
            </a:tbl>
          </a:graphicData>
        </a:graphic>
      </p:graphicFrame>
      <p:sp>
        <p:nvSpPr>
          <p:cNvPr id="13" name="標題 1"/>
          <p:cNvSpPr txBox="1">
            <a:spLocks/>
          </p:cNvSpPr>
          <p:nvPr/>
        </p:nvSpPr>
        <p:spPr>
          <a:xfrm>
            <a:off x="1619672" y="851421"/>
            <a:ext cx="7272808" cy="1353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4800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SBTR-</a:t>
            </a:r>
            <a:r>
              <a:rPr lang="zh-TW" altLang="en-US" sz="4800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800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800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波</a:t>
            </a:r>
            <a:r>
              <a:rPr lang="zh-TW" altLang="en-US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說明會場次</a:t>
            </a:r>
            <a:endParaRPr lang="zh-TW" altLang="en-US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投影片編號版面配置區 3"/>
          <p:cNvSpPr txBox="1">
            <a:spLocks/>
          </p:cNvSpPr>
          <p:nvPr/>
        </p:nvSpPr>
        <p:spPr>
          <a:xfrm>
            <a:off x="7067458" y="64724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083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29"/>
            <a:ext cx="2971800" cy="752475"/>
          </a:xfrm>
          <a:prstGeom prst="rect">
            <a:avLst/>
          </a:prstGeom>
        </p:spPr>
      </p:pic>
      <p:sp>
        <p:nvSpPr>
          <p:cNvPr id="8" name="TextBox 46"/>
          <p:cNvSpPr txBox="1"/>
          <p:nvPr/>
        </p:nvSpPr>
        <p:spPr>
          <a:xfrm>
            <a:off x="2987824" y="1988840"/>
            <a:ext cx="4416592" cy="1107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9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TW" altLang="en-US" sz="66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說明會大綱</a:t>
            </a:r>
            <a:endParaRPr lang="zh-CN" altLang="en-US" sz="6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1331640" y="3501008"/>
            <a:ext cx="7298582" cy="2220266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marL="514350" indent="-514350" algn="l">
              <a:lnSpc>
                <a:spcPts val="3400"/>
              </a:lnSpc>
              <a:buFont typeface="+mj-ea"/>
              <a:buAutoNum type="ea1ChtPeriod"/>
            </a:pPr>
            <a:r>
              <a:rPr lang="zh-TW" altLang="en-US" sz="44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計畫背景</a:t>
            </a:r>
            <a:r>
              <a:rPr lang="zh-TW" altLang="en-US" sz="40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、二</a:t>
            </a:r>
            <a:r>
              <a:rPr lang="en-US" altLang="zh-TW" sz="40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4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申請類別</a:t>
            </a:r>
            <a:endParaRPr lang="en-US" altLang="zh-TW" sz="4400" b="1" dirty="0" smtClean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</a:pPr>
            <a:endParaRPr lang="en-US" altLang="zh-TW" sz="4000" b="1" dirty="0" smtClean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40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40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4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案例分享</a:t>
            </a:r>
            <a:r>
              <a:rPr lang="zh-TW" altLang="en-US" sz="40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、四</a:t>
            </a:r>
            <a:r>
              <a:rPr lang="en-US" altLang="zh-TW" sz="40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4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申請須知</a:t>
            </a:r>
            <a:endParaRPr lang="en-US" altLang="zh-TW" sz="4400" b="1" dirty="0" smtClean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ts val="3400"/>
              </a:lnSpc>
              <a:buFont typeface="+mj-lt"/>
              <a:buAutoNum type="ea1ChtPeriod"/>
            </a:pPr>
            <a:endParaRPr lang="zh-CN" altLang="en-US" sz="4000" b="1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400"/>
              </a:lnSpc>
            </a:pPr>
            <a:r>
              <a:rPr lang="zh-TW" altLang="en-US" sz="40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40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4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sz="4400" b="1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資格</a:t>
            </a:r>
            <a:r>
              <a:rPr lang="zh-TW" altLang="en-US" sz="40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、六</a:t>
            </a:r>
            <a:r>
              <a:rPr lang="en-US" altLang="zh-TW" sz="40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4400" b="1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如何申請</a:t>
            </a:r>
            <a:endParaRPr lang="en-US" altLang="zh-CN" sz="4400" b="1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投影片編號版面配置區 3"/>
          <p:cNvSpPr txBox="1">
            <a:spLocks/>
          </p:cNvSpPr>
          <p:nvPr/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33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29"/>
            <a:ext cx="2971800" cy="752475"/>
          </a:xfrm>
          <a:prstGeom prst="rect">
            <a:avLst/>
          </a:prstGeom>
        </p:spPr>
      </p:pic>
      <p:sp>
        <p:nvSpPr>
          <p:cNvPr id="11" name="流程圖: 人工作業 10"/>
          <p:cNvSpPr/>
          <p:nvPr/>
        </p:nvSpPr>
        <p:spPr>
          <a:xfrm>
            <a:off x="5444919" y="6136633"/>
            <a:ext cx="3006198" cy="601437"/>
          </a:xfrm>
          <a:prstGeom prst="flowChartManualOperation">
            <a:avLst/>
          </a:prstGeom>
          <a:solidFill>
            <a:srgbClr val="0099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/>
          </a:p>
        </p:txBody>
      </p:sp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67458" y="6472489"/>
            <a:ext cx="2057400" cy="365125"/>
          </a:xfrm>
        </p:spPr>
        <p:txBody>
          <a:bodyPr/>
          <a:lstStyle/>
          <a:p>
            <a:r>
              <a:rPr lang="en-US" altLang="zh-TW" dirty="0"/>
              <a:t>3</a:t>
            </a:r>
            <a:endParaRPr lang="zh-TW" altLang="en-US" dirty="0"/>
          </a:p>
        </p:txBody>
      </p:sp>
      <p:grpSp>
        <p:nvGrpSpPr>
          <p:cNvPr id="13" name="群組 278"/>
          <p:cNvGrpSpPr>
            <a:grpSpLocks noChangeAspect="1"/>
          </p:cNvGrpSpPr>
          <p:nvPr/>
        </p:nvGrpSpPr>
        <p:grpSpPr>
          <a:xfrm>
            <a:off x="2383145" y="3946290"/>
            <a:ext cx="5156685" cy="2208500"/>
            <a:chOff x="1076885" y="2216366"/>
            <a:chExt cx="6843896" cy="2947672"/>
          </a:xfrm>
        </p:grpSpPr>
        <p:pic>
          <p:nvPicPr>
            <p:cNvPr id="14" name="Picture 8" descr="「彩虹 png」的圖片搜尋結果"/>
            <p:cNvPicPr>
              <a:picLocks noChangeAspect="1" noChangeArrowheads="1"/>
            </p:cNvPicPr>
            <p:nvPr/>
          </p:nvPicPr>
          <p:blipFill>
            <a:blip r:embed="rId3" cstate="screen">
              <a:lum contrast="-40000"/>
            </a:blip>
            <a:srcRect/>
            <a:stretch>
              <a:fillRect/>
            </a:stretch>
          </p:blipFill>
          <p:spPr bwMode="auto">
            <a:xfrm rot="21033539">
              <a:off x="2018717" y="2216366"/>
              <a:ext cx="3776745" cy="2520000"/>
            </a:xfrm>
            <a:prstGeom prst="rect">
              <a:avLst/>
            </a:prstGeom>
            <a:noFill/>
          </p:spPr>
        </p:pic>
        <p:grpSp>
          <p:nvGrpSpPr>
            <p:cNvPr id="15" name="群組 166"/>
            <p:cNvGrpSpPr/>
            <p:nvPr/>
          </p:nvGrpSpPr>
          <p:grpSpPr>
            <a:xfrm>
              <a:off x="1076885" y="2356732"/>
              <a:ext cx="6843896" cy="2807306"/>
              <a:chOff x="1076885" y="2356732"/>
              <a:chExt cx="6843896" cy="2807306"/>
            </a:xfrm>
          </p:grpSpPr>
          <p:grpSp>
            <p:nvGrpSpPr>
              <p:cNvPr id="16" name="群組 204"/>
              <p:cNvGrpSpPr>
                <a:grpSpLocks noChangeAspect="1"/>
              </p:cNvGrpSpPr>
              <p:nvPr/>
            </p:nvGrpSpPr>
            <p:grpSpPr>
              <a:xfrm>
                <a:off x="1076885" y="2464038"/>
                <a:ext cx="6843896" cy="2700000"/>
                <a:chOff x="1602804" y="2665019"/>
                <a:chExt cx="6254750" cy="2467575"/>
              </a:xfrm>
            </p:grpSpPr>
            <p:sp>
              <p:nvSpPr>
                <p:cNvPr id="18" name="Rectangle 5"/>
                <p:cNvSpPr>
                  <a:spLocks noChangeArrowheads="1"/>
                </p:cNvSpPr>
                <p:nvPr/>
              </p:nvSpPr>
              <p:spPr bwMode="auto">
                <a:xfrm>
                  <a:off x="5206429" y="2887269"/>
                  <a:ext cx="406400" cy="574675"/>
                </a:xfrm>
                <a:prstGeom prst="rect">
                  <a:avLst/>
                </a:prstGeom>
                <a:solidFill>
                  <a:srgbClr val="69E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19" name="Rectangle 6"/>
                <p:cNvSpPr>
                  <a:spLocks noChangeArrowheads="1"/>
                </p:cNvSpPr>
                <p:nvPr/>
              </p:nvSpPr>
              <p:spPr bwMode="auto">
                <a:xfrm>
                  <a:off x="5377879" y="2665019"/>
                  <a:ext cx="61913" cy="573087"/>
                </a:xfrm>
                <a:prstGeom prst="rect">
                  <a:avLst/>
                </a:prstGeom>
                <a:solidFill>
                  <a:srgbClr val="69E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20" name="Rectangle 7"/>
                <p:cNvSpPr>
                  <a:spLocks noChangeArrowheads="1"/>
                </p:cNvSpPr>
                <p:nvPr/>
              </p:nvSpPr>
              <p:spPr bwMode="auto">
                <a:xfrm>
                  <a:off x="5084192" y="3238106"/>
                  <a:ext cx="266700" cy="106362"/>
                </a:xfrm>
                <a:prstGeom prst="rect">
                  <a:avLst/>
                </a:prstGeom>
                <a:solidFill>
                  <a:srgbClr val="00BE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21" name="Rectangle 8"/>
                <p:cNvSpPr>
                  <a:spLocks noChangeArrowheads="1"/>
                </p:cNvSpPr>
                <p:nvPr/>
              </p:nvSpPr>
              <p:spPr bwMode="auto">
                <a:xfrm>
                  <a:off x="5468367" y="3238106"/>
                  <a:ext cx="266700" cy="106362"/>
                </a:xfrm>
                <a:prstGeom prst="rect">
                  <a:avLst/>
                </a:prstGeom>
                <a:solidFill>
                  <a:srgbClr val="00BE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22" name="Rectangle 9"/>
                <p:cNvSpPr>
                  <a:spLocks noChangeArrowheads="1"/>
                </p:cNvSpPr>
                <p:nvPr/>
              </p:nvSpPr>
              <p:spPr bwMode="auto">
                <a:xfrm>
                  <a:off x="5084192" y="3487344"/>
                  <a:ext cx="266700" cy="107950"/>
                </a:xfrm>
                <a:prstGeom prst="rect">
                  <a:avLst/>
                </a:prstGeom>
                <a:solidFill>
                  <a:srgbClr val="00BE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23" name="Rectangle 10"/>
                <p:cNvSpPr>
                  <a:spLocks noChangeArrowheads="1"/>
                </p:cNvSpPr>
                <p:nvPr/>
              </p:nvSpPr>
              <p:spPr bwMode="auto">
                <a:xfrm>
                  <a:off x="5468367" y="3487344"/>
                  <a:ext cx="266700" cy="107950"/>
                </a:xfrm>
                <a:prstGeom prst="rect">
                  <a:avLst/>
                </a:prstGeom>
                <a:solidFill>
                  <a:srgbClr val="00BE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24" name="Rectangle 11"/>
                <p:cNvSpPr>
                  <a:spLocks noChangeArrowheads="1"/>
                </p:cNvSpPr>
                <p:nvPr/>
              </p:nvSpPr>
              <p:spPr bwMode="auto">
                <a:xfrm>
                  <a:off x="5084192" y="3736581"/>
                  <a:ext cx="266700" cy="107950"/>
                </a:xfrm>
                <a:prstGeom prst="rect">
                  <a:avLst/>
                </a:prstGeom>
                <a:solidFill>
                  <a:srgbClr val="00BE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25" name="Rectangle 12"/>
                <p:cNvSpPr>
                  <a:spLocks noChangeArrowheads="1"/>
                </p:cNvSpPr>
                <p:nvPr/>
              </p:nvSpPr>
              <p:spPr bwMode="auto">
                <a:xfrm>
                  <a:off x="5468367" y="3736581"/>
                  <a:ext cx="266700" cy="107950"/>
                </a:xfrm>
                <a:prstGeom prst="rect">
                  <a:avLst/>
                </a:prstGeom>
                <a:solidFill>
                  <a:srgbClr val="00BE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26" name="Rectangle 13"/>
                <p:cNvSpPr>
                  <a:spLocks noChangeArrowheads="1"/>
                </p:cNvSpPr>
                <p:nvPr/>
              </p:nvSpPr>
              <p:spPr bwMode="auto">
                <a:xfrm>
                  <a:off x="5084192" y="3987406"/>
                  <a:ext cx="266700" cy="106362"/>
                </a:xfrm>
                <a:prstGeom prst="rect">
                  <a:avLst/>
                </a:prstGeom>
                <a:solidFill>
                  <a:srgbClr val="00BE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27" name="Rectangle 14"/>
                <p:cNvSpPr>
                  <a:spLocks noChangeArrowheads="1"/>
                </p:cNvSpPr>
                <p:nvPr/>
              </p:nvSpPr>
              <p:spPr bwMode="auto">
                <a:xfrm>
                  <a:off x="5468367" y="3987406"/>
                  <a:ext cx="266700" cy="106362"/>
                </a:xfrm>
                <a:prstGeom prst="rect">
                  <a:avLst/>
                </a:prstGeom>
                <a:solidFill>
                  <a:srgbClr val="00BE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28" name="Rectangle 15"/>
                <p:cNvSpPr>
                  <a:spLocks noChangeArrowheads="1"/>
                </p:cNvSpPr>
                <p:nvPr/>
              </p:nvSpPr>
              <p:spPr bwMode="auto">
                <a:xfrm>
                  <a:off x="5084192" y="4236644"/>
                  <a:ext cx="266700" cy="109537"/>
                </a:xfrm>
                <a:prstGeom prst="rect">
                  <a:avLst/>
                </a:prstGeom>
                <a:solidFill>
                  <a:srgbClr val="00BE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29" name="Rectangle 16"/>
                <p:cNvSpPr>
                  <a:spLocks noChangeArrowheads="1"/>
                </p:cNvSpPr>
                <p:nvPr/>
              </p:nvSpPr>
              <p:spPr bwMode="auto">
                <a:xfrm>
                  <a:off x="5468367" y="4236644"/>
                  <a:ext cx="266700" cy="109537"/>
                </a:xfrm>
                <a:prstGeom prst="rect">
                  <a:avLst/>
                </a:prstGeom>
                <a:solidFill>
                  <a:srgbClr val="00BE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30" name="Rectangle 17"/>
                <p:cNvSpPr>
                  <a:spLocks noChangeArrowheads="1"/>
                </p:cNvSpPr>
                <p:nvPr/>
              </p:nvSpPr>
              <p:spPr bwMode="auto">
                <a:xfrm>
                  <a:off x="5084192" y="4473181"/>
                  <a:ext cx="282575" cy="141287"/>
                </a:xfrm>
                <a:prstGeom prst="rect">
                  <a:avLst/>
                </a:prstGeom>
                <a:solidFill>
                  <a:srgbClr val="00BE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31" name="Rectangle 18"/>
                <p:cNvSpPr>
                  <a:spLocks noChangeArrowheads="1"/>
                </p:cNvSpPr>
                <p:nvPr/>
              </p:nvSpPr>
              <p:spPr bwMode="auto">
                <a:xfrm>
                  <a:off x="5441379" y="4458894"/>
                  <a:ext cx="293688" cy="171450"/>
                </a:xfrm>
                <a:prstGeom prst="rect">
                  <a:avLst/>
                </a:prstGeom>
                <a:solidFill>
                  <a:srgbClr val="00BE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32" name="Freeform 19"/>
                <p:cNvSpPr>
                  <a:spLocks/>
                </p:cNvSpPr>
                <p:nvPr/>
              </p:nvSpPr>
              <p:spPr bwMode="auto">
                <a:xfrm>
                  <a:off x="5084192" y="3134919"/>
                  <a:ext cx="650875" cy="1536700"/>
                </a:xfrm>
                <a:custGeom>
                  <a:avLst/>
                  <a:gdLst>
                    <a:gd name="T0" fmla="*/ 242 w 410"/>
                    <a:gd name="T1" fmla="*/ 132 h 968"/>
                    <a:gd name="T2" fmla="*/ 242 w 410"/>
                    <a:gd name="T3" fmla="*/ 65 h 968"/>
                    <a:gd name="T4" fmla="*/ 410 w 410"/>
                    <a:gd name="T5" fmla="*/ 65 h 968"/>
                    <a:gd name="T6" fmla="*/ 410 w 410"/>
                    <a:gd name="T7" fmla="*/ 0 h 968"/>
                    <a:gd name="T8" fmla="*/ 0 w 410"/>
                    <a:gd name="T9" fmla="*/ 0 h 968"/>
                    <a:gd name="T10" fmla="*/ 0 w 410"/>
                    <a:gd name="T11" fmla="*/ 65 h 968"/>
                    <a:gd name="T12" fmla="*/ 168 w 410"/>
                    <a:gd name="T13" fmla="*/ 65 h 968"/>
                    <a:gd name="T14" fmla="*/ 168 w 410"/>
                    <a:gd name="T15" fmla="*/ 132 h 968"/>
                    <a:gd name="T16" fmla="*/ 0 w 410"/>
                    <a:gd name="T17" fmla="*/ 132 h 968"/>
                    <a:gd name="T18" fmla="*/ 0 w 410"/>
                    <a:gd name="T19" fmla="*/ 222 h 968"/>
                    <a:gd name="T20" fmla="*/ 168 w 410"/>
                    <a:gd name="T21" fmla="*/ 222 h 968"/>
                    <a:gd name="T22" fmla="*/ 168 w 410"/>
                    <a:gd name="T23" fmla="*/ 290 h 968"/>
                    <a:gd name="T24" fmla="*/ 0 w 410"/>
                    <a:gd name="T25" fmla="*/ 290 h 968"/>
                    <a:gd name="T26" fmla="*/ 0 w 410"/>
                    <a:gd name="T27" fmla="*/ 379 h 968"/>
                    <a:gd name="T28" fmla="*/ 168 w 410"/>
                    <a:gd name="T29" fmla="*/ 379 h 968"/>
                    <a:gd name="T30" fmla="*/ 168 w 410"/>
                    <a:gd name="T31" fmla="*/ 447 h 968"/>
                    <a:gd name="T32" fmla="*/ 0 w 410"/>
                    <a:gd name="T33" fmla="*/ 447 h 968"/>
                    <a:gd name="T34" fmla="*/ 0 w 410"/>
                    <a:gd name="T35" fmla="*/ 537 h 968"/>
                    <a:gd name="T36" fmla="*/ 168 w 410"/>
                    <a:gd name="T37" fmla="*/ 537 h 968"/>
                    <a:gd name="T38" fmla="*/ 168 w 410"/>
                    <a:gd name="T39" fmla="*/ 604 h 968"/>
                    <a:gd name="T40" fmla="*/ 0 w 410"/>
                    <a:gd name="T41" fmla="*/ 604 h 968"/>
                    <a:gd name="T42" fmla="*/ 0 w 410"/>
                    <a:gd name="T43" fmla="*/ 694 h 968"/>
                    <a:gd name="T44" fmla="*/ 168 w 410"/>
                    <a:gd name="T45" fmla="*/ 694 h 968"/>
                    <a:gd name="T46" fmla="*/ 168 w 410"/>
                    <a:gd name="T47" fmla="*/ 763 h 968"/>
                    <a:gd name="T48" fmla="*/ 0 w 410"/>
                    <a:gd name="T49" fmla="*/ 763 h 968"/>
                    <a:gd name="T50" fmla="*/ 0 w 410"/>
                    <a:gd name="T51" fmla="*/ 852 h 968"/>
                    <a:gd name="T52" fmla="*/ 168 w 410"/>
                    <a:gd name="T53" fmla="*/ 852 h 968"/>
                    <a:gd name="T54" fmla="*/ 168 w 410"/>
                    <a:gd name="T55" fmla="*/ 920 h 968"/>
                    <a:gd name="T56" fmla="*/ 0 w 410"/>
                    <a:gd name="T57" fmla="*/ 920 h 968"/>
                    <a:gd name="T58" fmla="*/ 0 w 410"/>
                    <a:gd name="T59" fmla="*/ 968 h 968"/>
                    <a:gd name="T60" fmla="*/ 410 w 410"/>
                    <a:gd name="T61" fmla="*/ 968 h 968"/>
                    <a:gd name="T62" fmla="*/ 410 w 410"/>
                    <a:gd name="T63" fmla="*/ 920 h 968"/>
                    <a:gd name="T64" fmla="*/ 242 w 410"/>
                    <a:gd name="T65" fmla="*/ 920 h 968"/>
                    <a:gd name="T66" fmla="*/ 242 w 410"/>
                    <a:gd name="T67" fmla="*/ 852 h 968"/>
                    <a:gd name="T68" fmla="*/ 410 w 410"/>
                    <a:gd name="T69" fmla="*/ 852 h 968"/>
                    <a:gd name="T70" fmla="*/ 410 w 410"/>
                    <a:gd name="T71" fmla="*/ 763 h 968"/>
                    <a:gd name="T72" fmla="*/ 242 w 410"/>
                    <a:gd name="T73" fmla="*/ 763 h 968"/>
                    <a:gd name="T74" fmla="*/ 242 w 410"/>
                    <a:gd name="T75" fmla="*/ 694 h 968"/>
                    <a:gd name="T76" fmla="*/ 410 w 410"/>
                    <a:gd name="T77" fmla="*/ 694 h 968"/>
                    <a:gd name="T78" fmla="*/ 410 w 410"/>
                    <a:gd name="T79" fmla="*/ 604 h 968"/>
                    <a:gd name="T80" fmla="*/ 242 w 410"/>
                    <a:gd name="T81" fmla="*/ 604 h 968"/>
                    <a:gd name="T82" fmla="*/ 242 w 410"/>
                    <a:gd name="T83" fmla="*/ 537 h 968"/>
                    <a:gd name="T84" fmla="*/ 410 w 410"/>
                    <a:gd name="T85" fmla="*/ 537 h 968"/>
                    <a:gd name="T86" fmla="*/ 410 w 410"/>
                    <a:gd name="T87" fmla="*/ 447 h 968"/>
                    <a:gd name="T88" fmla="*/ 242 w 410"/>
                    <a:gd name="T89" fmla="*/ 447 h 968"/>
                    <a:gd name="T90" fmla="*/ 242 w 410"/>
                    <a:gd name="T91" fmla="*/ 379 h 968"/>
                    <a:gd name="T92" fmla="*/ 410 w 410"/>
                    <a:gd name="T93" fmla="*/ 379 h 968"/>
                    <a:gd name="T94" fmla="*/ 410 w 410"/>
                    <a:gd name="T95" fmla="*/ 290 h 968"/>
                    <a:gd name="T96" fmla="*/ 242 w 410"/>
                    <a:gd name="T97" fmla="*/ 290 h 968"/>
                    <a:gd name="T98" fmla="*/ 242 w 410"/>
                    <a:gd name="T99" fmla="*/ 222 h 968"/>
                    <a:gd name="T100" fmla="*/ 410 w 410"/>
                    <a:gd name="T101" fmla="*/ 222 h 968"/>
                    <a:gd name="T102" fmla="*/ 410 w 410"/>
                    <a:gd name="T103" fmla="*/ 132 h 968"/>
                    <a:gd name="T104" fmla="*/ 242 w 410"/>
                    <a:gd name="T105" fmla="*/ 132 h 9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10" h="968">
                      <a:moveTo>
                        <a:pt x="242" y="132"/>
                      </a:moveTo>
                      <a:lnTo>
                        <a:pt x="242" y="65"/>
                      </a:lnTo>
                      <a:lnTo>
                        <a:pt x="410" y="65"/>
                      </a:lnTo>
                      <a:lnTo>
                        <a:pt x="410" y="0"/>
                      </a:lnTo>
                      <a:lnTo>
                        <a:pt x="0" y="0"/>
                      </a:lnTo>
                      <a:lnTo>
                        <a:pt x="0" y="65"/>
                      </a:lnTo>
                      <a:lnTo>
                        <a:pt x="168" y="65"/>
                      </a:lnTo>
                      <a:lnTo>
                        <a:pt x="168" y="132"/>
                      </a:lnTo>
                      <a:lnTo>
                        <a:pt x="0" y="132"/>
                      </a:lnTo>
                      <a:lnTo>
                        <a:pt x="0" y="222"/>
                      </a:lnTo>
                      <a:lnTo>
                        <a:pt x="168" y="222"/>
                      </a:lnTo>
                      <a:lnTo>
                        <a:pt x="168" y="290"/>
                      </a:lnTo>
                      <a:lnTo>
                        <a:pt x="0" y="290"/>
                      </a:lnTo>
                      <a:lnTo>
                        <a:pt x="0" y="379"/>
                      </a:lnTo>
                      <a:lnTo>
                        <a:pt x="168" y="379"/>
                      </a:lnTo>
                      <a:lnTo>
                        <a:pt x="168" y="447"/>
                      </a:lnTo>
                      <a:lnTo>
                        <a:pt x="0" y="447"/>
                      </a:lnTo>
                      <a:lnTo>
                        <a:pt x="0" y="537"/>
                      </a:lnTo>
                      <a:lnTo>
                        <a:pt x="168" y="537"/>
                      </a:lnTo>
                      <a:lnTo>
                        <a:pt x="168" y="604"/>
                      </a:lnTo>
                      <a:lnTo>
                        <a:pt x="0" y="604"/>
                      </a:lnTo>
                      <a:lnTo>
                        <a:pt x="0" y="694"/>
                      </a:lnTo>
                      <a:lnTo>
                        <a:pt x="168" y="694"/>
                      </a:lnTo>
                      <a:lnTo>
                        <a:pt x="168" y="763"/>
                      </a:lnTo>
                      <a:lnTo>
                        <a:pt x="0" y="763"/>
                      </a:lnTo>
                      <a:lnTo>
                        <a:pt x="0" y="852"/>
                      </a:lnTo>
                      <a:lnTo>
                        <a:pt x="168" y="852"/>
                      </a:lnTo>
                      <a:lnTo>
                        <a:pt x="168" y="920"/>
                      </a:lnTo>
                      <a:lnTo>
                        <a:pt x="0" y="920"/>
                      </a:lnTo>
                      <a:lnTo>
                        <a:pt x="0" y="968"/>
                      </a:lnTo>
                      <a:lnTo>
                        <a:pt x="410" y="968"/>
                      </a:lnTo>
                      <a:lnTo>
                        <a:pt x="410" y="920"/>
                      </a:lnTo>
                      <a:lnTo>
                        <a:pt x="242" y="920"/>
                      </a:lnTo>
                      <a:lnTo>
                        <a:pt x="242" y="852"/>
                      </a:lnTo>
                      <a:lnTo>
                        <a:pt x="410" y="852"/>
                      </a:lnTo>
                      <a:lnTo>
                        <a:pt x="410" y="763"/>
                      </a:lnTo>
                      <a:lnTo>
                        <a:pt x="242" y="763"/>
                      </a:lnTo>
                      <a:lnTo>
                        <a:pt x="242" y="694"/>
                      </a:lnTo>
                      <a:lnTo>
                        <a:pt x="410" y="694"/>
                      </a:lnTo>
                      <a:lnTo>
                        <a:pt x="410" y="604"/>
                      </a:lnTo>
                      <a:lnTo>
                        <a:pt x="242" y="604"/>
                      </a:lnTo>
                      <a:lnTo>
                        <a:pt x="242" y="537"/>
                      </a:lnTo>
                      <a:lnTo>
                        <a:pt x="410" y="537"/>
                      </a:lnTo>
                      <a:lnTo>
                        <a:pt x="410" y="447"/>
                      </a:lnTo>
                      <a:lnTo>
                        <a:pt x="242" y="447"/>
                      </a:lnTo>
                      <a:lnTo>
                        <a:pt x="242" y="379"/>
                      </a:lnTo>
                      <a:lnTo>
                        <a:pt x="410" y="379"/>
                      </a:lnTo>
                      <a:lnTo>
                        <a:pt x="410" y="290"/>
                      </a:lnTo>
                      <a:lnTo>
                        <a:pt x="242" y="290"/>
                      </a:lnTo>
                      <a:lnTo>
                        <a:pt x="242" y="222"/>
                      </a:lnTo>
                      <a:lnTo>
                        <a:pt x="410" y="222"/>
                      </a:lnTo>
                      <a:lnTo>
                        <a:pt x="410" y="132"/>
                      </a:lnTo>
                      <a:lnTo>
                        <a:pt x="242" y="132"/>
                      </a:lnTo>
                      <a:close/>
                    </a:path>
                  </a:pathLst>
                </a:custGeom>
                <a:solidFill>
                  <a:srgbClr val="69E2D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33" name="Freeform 20"/>
                <p:cNvSpPr>
                  <a:spLocks/>
                </p:cNvSpPr>
                <p:nvPr/>
              </p:nvSpPr>
              <p:spPr bwMode="auto">
                <a:xfrm>
                  <a:off x="4071367" y="3333356"/>
                  <a:ext cx="390525" cy="1630362"/>
                </a:xfrm>
                <a:custGeom>
                  <a:avLst/>
                  <a:gdLst>
                    <a:gd name="T0" fmla="*/ 246 w 246"/>
                    <a:gd name="T1" fmla="*/ 0 h 1027"/>
                    <a:gd name="T2" fmla="*/ 0 w 246"/>
                    <a:gd name="T3" fmla="*/ 207 h 1027"/>
                    <a:gd name="T4" fmla="*/ 0 w 246"/>
                    <a:gd name="T5" fmla="*/ 1027 h 1027"/>
                    <a:gd name="T6" fmla="*/ 246 w 246"/>
                    <a:gd name="T7" fmla="*/ 1027 h 1027"/>
                    <a:gd name="T8" fmla="*/ 246 w 246"/>
                    <a:gd name="T9" fmla="*/ 0 h 10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6" h="1027">
                      <a:moveTo>
                        <a:pt x="246" y="0"/>
                      </a:moveTo>
                      <a:lnTo>
                        <a:pt x="0" y="207"/>
                      </a:lnTo>
                      <a:lnTo>
                        <a:pt x="0" y="1027"/>
                      </a:lnTo>
                      <a:lnTo>
                        <a:pt x="246" y="1027"/>
                      </a:lnTo>
                      <a:lnTo>
                        <a:pt x="246" y="0"/>
                      </a:lnTo>
                      <a:close/>
                    </a:path>
                  </a:pathLst>
                </a:cu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34" name="Freeform 21"/>
                <p:cNvSpPr>
                  <a:spLocks/>
                </p:cNvSpPr>
                <p:nvPr/>
              </p:nvSpPr>
              <p:spPr bwMode="auto">
                <a:xfrm>
                  <a:off x="4114229" y="3727056"/>
                  <a:ext cx="128588" cy="128587"/>
                </a:xfrm>
                <a:custGeom>
                  <a:avLst/>
                  <a:gdLst>
                    <a:gd name="T0" fmla="*/ 81 w 81"/>
                    <a:gd name="T1" fmla="*/ 40 h 81"/>
                    <a:gd name="T2" fmla="*/ 81 w 81"/>
                    <a:gd name="T3" fmla="*/ 40 h 81"/>
                    <a:gd name="T4" fmla="*/ 80 w 81"/>
                    <a:gd name="T5" fmla="*/ 32 h 81"/>
                    <a:gd name="T6" fmla="*/ 78 w 81"/>
                    <a:gd name="T7" fmla="*/ 24 h 81"/>
                    <a:gd name="T8" fmla="*/ 75 w 81"/>
                    <a:gd name="T9" fmla="*/ 18 h 81"/>
                    <a:gd name="T10" fmla="*/ 70 w 81"/>
                    <a:gd name="T11" fmla="*/ 12 h 81"/>
                    <a:gd name="T12" fmla="*/ 63 w 81"/>
                    <a:gd name="T13" fmla="*/ 6 h 81"/>
                    <a:gd name="T14" fmla="*/ 57 w 81"/>
                    <a:gd name="T15" fmla="*/ 3 h 81"/>
                    <a:gd name="T16" fmla="*/ 49 w 81"/>
                    <a:gd name="T17" fmla="*/ 0 h 81"/>
                    <a:gd name="T18" fmla="*/ 40 w 81"/>
                    <a:gd name="T19" fmla="*/ 0 h 81"/>
                    <a:gd name="T20" fmla="*/ 40 w 81"/>
                    <a:gd name="T21" fmla="*/ 0 h 81"/>
                    <a:gd name="T22" fmla="*/ 33 w 81"/>
                    <a:gd name="T23" fmla="*/ 0 h 81"/>
                    <a:gd name="T24" fmla="*/ 25 w 81"/>
                    <a:gd name="T25" fmla="*/ 3 h 81"/>
                    <a:gd name="T26" fmla="*/ 18 w 81"/>
                    <a:gd name="T27" fmla="*/ 6 h 81"/>
                    <a:gd name="T28" fmla="*/ 12 w 81"/>
                    <a:gd name="T29" fmla="*/ 12 h 81"/>
                    <a:gd name="T30" fmla="*/ 7 w 81"/>
                    <a:gd name="T31" fmla="*/ 18 h 81"/>
                    <a:gd name="T32" fmla="*/ 4 w 81"/>
                    <a:gd name="T33" fmla="*/ 24 h 81"/>
                    <a:gd name="T34" fmla="*/ 0 w 81"/>
                    <a:gd name="T35" fmla="*/ 32 h 81"/>
                    <a:gd name="T36" fmla="*/ 0 w 81"/>
                    <a:gd name="T37" fmla="*/ 40 h 81"/>
                    <a:gd name="T38" fmla="*/ 0 w 81"/>
                    <a:gd name="T39" fmla="*/ 40 h 81"/>
                    <a:gd name="T40" fmla="*/ 0 w 81"/>
                    <a:gd name="T41" fmla="*/ 48 h 81"/>
                    <a:gd name="T42" fmla="*/ 4 w 81"/>
                    <a:gd name="T43" fmla="*/ 57 h 81"/>
                    <a:gd name="T44" fmla="*/ 7 w 81"/>
                    <a:gd name="T45" fmla="*/ 63 h 81"/>
                    <a:gd name="T46" fmla="*/ 12 w 81"/>
                    <a:gd name="T47" fmla="*/ 69 h 81"/>
                    <a:gd name="T48" fmla="*/ 18 w 81"/>
                    <a:gd name="T49" fmla="*/ 74 h 81"/>
                    <a:gd name="T50" fmla="*/ 25 w 81"/>
                    <a:gd name="T51" fmla="*/ 78 h 81"/>
                    <a:gd name="T52" fmla="*/ 33 w 81"/>
                    <a:gd name="T53" fmla="*/ 80 h 81"/>
                    <a:gd name="T54" fmla="*/ 40 w 81"/>
                    <a:gd name="T55" fmla="*/ 81 h 81"/>
                    <a:gd name="T56" fmla="*/ 40 w 81"/>
                    <a:gd name="T57" fmla="*/ 81 h 81"/>
                    <a:gd name="T58" fmla="*/ 49 w 81"/>
                    <a:gd name="T59" fmla="*/ 80 h 81"/>
                    <a:gd name="T60" fmla="*/ 57 w 81"/>
                    <a:gd name="T61" fmla="*/ 78 h 81"/>
                    <a:gd name="T62" fmla="*/ 63 w 81"/>
                    <a:gd name="T63" fmla="*/ 74 h 81"/>
                    <a:gd name="T64" fmla="*/ 70 w 81"/>
                    <a:gd name="T65" fmla="*/ 69 h 81"/>
                    <a:gd name="T66" fmla="*/ 75 w 81"/>
                    <a:gd name="T67" fmla="*/ 63 h 81"/>
                    <a:gd name="T68" fmla="*/ 78 w 81"/>
                    <a:gd name="T69" fmla="*/ 57 h 81"/>
                    <a:gd name="T70" fmla="*/ 80 w 81"/>
                    <a:gd name="T71" fmla="*/ 48 h 81"/>
                    <a:gd name="T72" fmla="*/ 81 w 81"/>
                    <a:gd name="T73" fmla="*/ 40 h 81"/>
                    <a:gd name="T74" fmla="*/ 81 w 81"/>
                    <a:gd name="T75" fmla="*/ 4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1" h="81">
                      <a:moveTo>
                        <a:pt x="81" y="40"/>
                      </a:moveTo>
                      <a:lnTo>
                        <a:pt x="81" y="40"/>
                      </a:lnTo>
                      <a:lnTo>
                        <a:pt x="80" y="32"/>
                      </a:lnTo>
                      <a:lnTo>
                        <a:pt x="78" y="24"/>
                      </a:lnTo>
                      <a:lnTo>
                        <a:pt x="75" y="18"/>
                      </a:lnTo>
                      <a:lnTo>
                        <a:pt x="70" y="12"/>
                      </a:lnTo>
                      <a:lnTo>
                        <a:pt x="63" y="6"/>
                      </a:lnTo>
                      <a:lnTo>
                        <a:pt x="57" y="3"/>
                      </a:lnTo>
                      <a:lnTo>
                        <a:pt x="49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25" y="3"/>
                      </a:lnTo>
                      <a:lnTo>
                        <a:pt x="18" y="6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4" y="24"/>
                      </a:lnTo>
                      <a:lnTo>
                        <a:pt x="0" y="32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8"/>
                      </a:lnTo>
                      <a:lnTo>
                        <a:pt x="4" y="57"/>
                      </a:lnTo>
                      <a:lnTo>
                        <a:pt x="7" y="63"/>
                      </a:lnTo>
                      <a:lnTo>
                        <a:pt x="12" y="69"/>
                      </a:lnTo>
                      <a:lnTo>
                        <a:pt x="18" y="74"/>
                      </a:lnTo>
                      <a:lnTo>
                        <a:pt x="25" y="78"/>
                      </a:lnTo>
                      <a:lnTo>
                        <a:pt x="33" y="80"/>
                      </a:lnTo>
                      <a:lnTo>
                        <a:pt x="40" y="81"/>
                      </a:lnTo>
                      <a:lnTo>
                        <a:pt x="40" y="81"/>
                      </a:lnTo>
                      <a:lnTo>
                        <a:pt x="49" y="80"/>
                      </a:lnTo>
                      <a:lnTo>
                        <a:pt x="57" y="78"/>
                      </a:lnTo>
                      <a:lnTo>
                        <a:pt x="63" y="74"/>
                      </a:lnTo>
                      <a:lnTo>
                        <a:pt x="70" y="69"/>
                      </a:lnTo>
                      <a:lnTo>
                        <a:pt x="75" y="63"/>
                      </a:lnTo>
                      <a:lnTo>
                        <a:pt x="78" y="57"/>
                      </a:lnTo>
                      <a:lnTo>
                        <a:pt x="80" y="48"/>
                      </a:lnTo>
                      <a:lnTo>
                        <a:pt x="81" y="40"/>
                      </a:lnTo>
                      <a:lnTo>
                        <a:pt x="81" y="40"/>
                      </a:ln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35" name="Freeform 22"/>
                <p:cNvSpPr>
                  <a:spLocks/>
                </p:cNvSpPr>
                <p:nvPr/>
              </p:nvSpPr>
              <p:spPr bwMode="auto">
                <a:xfrm>
                  <a:off x="4292029" y="3727056"/>
                  <a:ext cx="127000" cy="128587"/>
                </a:xfrm>
                <a:custGeom>
                  <a:avLst/>
                  <a:gdLst>
                    <a:gd name="T0" fmla="*/ 80 w 80"/>
                    <a:gd name="T1" fmla="*/ 40 h 81"/>
                    <a:gd name="T2" fmla="*/ 80 w 80"/>
                    <a:gd name="T3" fmla="*/ 40 h 81"/>
                    <a:gd name="T4" fmla="*/ 80 w 80"/>
                    <a:gd name="T5" fmla="*/ 32 h 81"/>
                    <a:gd name="T6" fmla="*/ 77 w 80"/>
                    <a:gd name="T7" fmla="*/ 24 h 81"/>
                    <a:gd name="T8" fmla="*/ 74 w 80"/>
                    <a:gd name="T9" fmla="*/ 18 h 81"/>
                    <a:gd name="T10" fmla="*/ 69 w 80"/>
                    <a:gd name="T11" fmla="*/ 12 h 81"/>
                    <a:gd name="T12" fmla="*/ 62 w 80"/>
                    <a:gd name="T13" fmla="*/ 6 h 81"/>
                    <a:gd name="T14" fmla="*/ 56 w 80"/>
                    <a:gd name="T15" fmla="*/ 3 h 81"/>
                    <a:gd name="T16" fmla="*/ 49 w 80"/>
                    <a:gd name="T17" fmla="*/ 0 h 81"/>
                    <a:gd name="T18" fmla="*/ 40 w 80"/>
                    <a:gd name="T19" fmla="*/ 0 h 81"/>
                    <a:gd name="T20" fmla="*/ 40 w 80"/>
                    <a:gd name="T21" fmla="*/ 0 h 81"/>
                    <a:gd name="T22" fmla="*/ 32 w 80"/>
                    <a:gd name="T23" fmla="*/ 0 h 81"/>
                    <a:gd name="T24" fmla="*/ 25 w 80"/>
                    <a:gd name="T25" fmla="*/ 3 h 81"/>
                    <a:gd name="T26" fmla="*/ 17 w 80"/>
                    <a:gd name="T27" fmla="*/ 6 h 81"/>
                    <a:gd name="T28" fmla="*/ 11 w 80"/>
                    <a:gd name="T29" fmla="*/ 12 h 81"/>
                    <a:gd name="T30" fmla="*/ 7 w 80"/>
                    <a:gd name="T31" fmla="*/ 18 h 81"/>
                    <a:gd name="T32" fmla="*/ 3 w 80"/>
                    <a:gd name="T33" fmla="*/ 24 h 81"/>
                    <a:gd name="T34" fmla="*/ 1 w 80"/>
                    <a:gd name="T35" fmla="*/ 32 h 81"/>
                    <a:gd name="T36" fmla="*/ 0 w 80"/>
                    <a:gd name="T37" fmla="*/ 40 h 81"/>
                    <a:gd name="T38" fmla="*/ 0 w 80"/>
                    <a:gd name="T39" fmla="*/ 40 h 81"/>
                    <a:gd name="T40" fmla="*/ 1 w 80"/>
                    <a:gd name="T41" fmla="*/ 48 h 81"/>
                    <a:gd name="T42" fmla="*/ 3 w 80"/>
                    <a:gd name="T43" fmla="*/ 57 h 81"/>
                    <a:gd name="T44" fmla="*/ 7 w 80"/>
                    <a:gd name="T45" fmla="*/ 63 h 81"/>
                    <a:gd name="T46" fmla="*/ 11 w 80"/>
                    <a:gd name="T47" fmla="*/ 69 h 81"/>
                    <a:gd name="T48" fmla="*/ 17 w 80"/>
                    <a:gd name="T49" fmla="*/ 74 h 81"/>
                    <a:gd name="T50" fmla="*/ 25 w 80"/>
                    <a:gd name="T51" fmla="*/ 78 h 81"/>
                    <a:gd name="T52" fmla="*/ 32 w 80"/>
                    <a:gd name="T53" fmla="*/ 80 h 81"/>
                    <a:gd name="T54" fmla="*/ 40 w 80"/>
                    <a:gd name="T55" fmla="*/ 81 h 81"/>
                    <a:gd name="T56" fmla="*/ 40 w 80"/>
                    <a:gd name="T57" fmla="*/ 81 h 81"/>
                    <a:gd name="T58" fmla="*/ 49 w 80"/>
                    <a:gd name="T59" fmla="*/ 80 h 81"/>
                    <a:gd name="T60" fmla="*/ 56 w 80"/>
                    <a:gd name="T61" fmla="*/ 78 h 81"/>
                    <a:gd name="T62" fmla="*/ 62 w 80"/>
                    <a:gd name="T63" fmla="*/ 74 h 81"/>
                    <a:gd name="T64" fmla="*/ 69 w 80"/>
                    <a:gd name="T65" fmla="*/ 69 h 81"/>
                    <a:gd name="T66" fmla="*/ 74 w 80"/>
                    <a:gd name="T67" fmla="*/ 63 h 81"/>
                    <a:gd name="T68" fmla="*/ 77 w 80"/>
                    <a:gd name="T69" fmla="*/ 57 h 81"/>
                    <a:gd name="T70" fmla="*/ 80 w 80"/>
                    <a:gd name="T71" fmla="*/ 48 h 81"/>
                    <a:gd name="T72" fmla="*/ 80 w 80"/>
                    <a:gd name="T73" fmla="*/ 40 h 81"/>
                    <a:gd name="T74" fmla="*/ 80 w 80"/>
                    <a:gd name="T75" fmla="*/ 4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81">
                      <a:moveTo>
                        <a:pt x="80" y="40"/>
                      </a:moveTo>
                      <a:lnTo>
                        <a:pt x="80" y="40"/>
                      </a:lnTo>
                      <a:lnTo>
                        <a:pt x="80" y="32"/>
                      </a:lnTo>
                      <a:lnTo>
                        <a:pt x="77" y="24"/>
                      </a:lnTo>
                      <a:lnTo>
                        <a:pt x="74" y="18"/>
                      </a:lnTo>
                      <a:lnTo>
                        <a:pt x="69" y="12"/>
                      </a:lnTo>
                      <a:lnTo>
                        <a:pt x="62" y="6"/>
                      </a:lnTo>
                      <a:lnTo>
                        <a:pt x="56" y="3"/>
                      </a:lnTo>
                      <a:lnTo>
                        <a:pt x="49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5" y="3"/>
                      </a:lnTo>
                      <a:lnTo>
                        <a:pt x="17" y="6"/>
                      </a:lnTo>
                      <a:lnTo>
                        <a:pt x="11" y="12"/>
                      </a:lnTo>
                      <a:lnTo>
                        <a:pt x="7" y="18"/>
                      </a:lnTo>
                      <a:lnTo>
                        <a:pt x="3" y="24"/>
                      </a:lnTo>
                      <a:lnTo>
                        <a:pt x="1" y="32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48"/>
                      </a:lnTo>
                      <a:lnTo>
                        <a:pt x="3" y="57"/>
                      </a:lnTo>
                      <a:lnTo>
                        <a:pt x="7" y="63"/>
                      </a:lnTo>
                      <a:lnTo>
                        <a:pt x="11" y="69"/>
                      </a:lnTo>
                      <a:lnTo>
                        <a:pt x="17" y="74"/>
                      </a:lnTo>
                      <a:lnTo>
                        <a:pt x="25" y="78"/>
                      </a:lnTo>
                      <a:lnTo>
                        <a:pt x="32" y="80"/>
                      </a:lnTo>
                      <a:lnTo>
                        <a:pt x="40" y="81"/>
                      </a:lnTo>
                      <a:lnTo>
                        <a:pt x="40" y="81"/>
                      </a:lnTo>
                      <a:lnTo>
                        <a:pt x="49" y="80"/>
                      </a:lnTo>
                      <a:lnTo>
                        <a:pt x="56" y="78"/>
                      </a:lnTo>
                      <a:lnTo>
                        <a:pt x="62" y="74"/>
                      </a:lnTo>
                      <a:lnTo>
                        <a:pt x="69" y="69"/>
                      </a:lnTo>
                      <a:lnTo>
                        <a:pt x="74" y="63"/>
                      </a:lnTo>
                      <a:lnTo>
                        <a:pt x="77" y="57"/>
                      </a:lnTo>
                      <a:lnTo>
                        <a:pt x="80" y="48"/>
                      </a:lnTo>
                      <a:lnTo>
                        <a:pt x="80" y="40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36" name="Freeform 23"/>
                <p:cNvSpPr>
                  <a:spLocks/>
                </p:cNvSpPr>
                <p:nvPr/>
              </p:nvSpPr>
              <p:spPr bwMode="auto">
                <a:xfrm>
                  <a:off x="4114229" y="3906444"/>
                  <a:ext cx="128588" cy="130175"/>
                </a:xfrm>
                <a:custGeom>
                  <a:avLst/>
                  <a:gdLst>
                    <a:gd name="T0" fmla="*/ 81 w 81"/>
                    <a:gd name="T1" fmla="*/ 41 h 82"/>
                    <a:gd name="T2" fmla="*/ 81 w 81"/>
                    <a:gd name="T3" fmla="*/ 41 h 82"/>
                    <a:gd name="T4" fmla="*/ 80 w 81"/>
                    <a:gd name="T5" fmla="*/ 33 h 82"/>
                    <a:gd name="T6" fmla="*/ 78 w 81"/>
                    <a:gd name="T7" fmla="*/ 25 h 82"/>
                    <a:gd name="T8" fmla="*/ 75 w 81"/>
                    <a:gd name="T9" fmla="*/ 18 h 82"/>
                    <a:gd name="T10" fmla="*/ 70 w 81"/>
                    <a:gd name="T11" fmla="*/ 12 h 82"/>
                    <a:gd name="T12" fmla="*/ 63 w 81"/>
                    <a:gd name="T13" fmla="*/ 7 h 82"/>
                    <a:gd name="T14" fmla="*/ 57 w 81"/>
                    <a:gd name="T15" fmla="*/ 3 h 82"/>
                    <a:gd name="T16" fmla="*/ 49 w 81"/>
                    <a:gd name="T17" fmla="*/ 1 h 82"/>
                    <a:gd name="T18" fmla="*/ 40 w 81"/>
                    <a:gd name="T19" fmla="*/ 0 h 82"/>
                    <a:gd name="T20" fmla="*/ 40 w 81"/>
                    <a:gd name="T21" fmla="*/ 0 h 82"/>
                    <a:gd name="T22" fmla="*/ 33 w 81"/>
                    <a:gd name="T23" fmla="*/ 1 h 82"/>
                    <a:gd name="T24" fmla="*/ 25 w 81"/>
                    <a:gd name="T25" fmla="*/ 3 h 82"/>
                    <a:gd name="T26" fmla="*/ 18 w 81"/>
                    <a:gd name="T27" fmla="*/ 7 h 82"/>
                    <a:gd name="T28" fmla="*/ 12 w 81"/>
                    <a:gd name="T29" fmla="*/ 12 h 82"/>
                    <a:gd name="T30" fmla="*/ 7 w 81"/>
                    <a:gd name="T31" fmla="*/ 18 h 82"/>
                    <a:gd name="T32" fmla="*/ 4 w 81"/>
                    <a:gd name="T33" fmla="*/ 25 h 82"/>
                    <a:gd name="T34" fmla="*/ 0 w 81"/>
                    <a:gd name="T35" fmla="*/ 33 h 82"/>
                    <a:gd name="T36" fmla="*/ 0 w 81"/>
                    <a:gd name="T37" fmla="*/ 41 h 82"/>
                    <a:gd name="T38" fmla="*/ 0 w 81"/>
                    <a:gd name="T39" fmla="*/ 41 h 82"/>
                    <a:gd name="T40" fmla="*/ 0 w 81"/>
                    <a:gd name="T41" fmla="*/ 49 h 82"/>
                    <a:gd name="T42" fmla="*/ 4 w 81"/>
                    <a:gd name="T43" fmla="*/ 57 h 82"/>
                    <a:gd name="T44" fmla="*/ 7 w 81"/>
                    <a:gd name="T45" fmla="*/ 63 h 82"/>
                    <a:gd name="T46" fmla="*/ 12 w 81"/>
                    <a:gd name="T47" fmla="*/ 69 h 82"/>
                    <a:gd name="T48" fmla="*/ 18 w 81"/>
                    <a:gd name="T49" fmla="*/ 74 h 82"/>
                    <a:gd name="T50" fmla="*/ 25 w 81"/>
                    <a:gd name="T51" fmla="*/ 79 h 82"/>
                    <a:gd name="T52" fmla="*/ 33 w 81"/>
                    <a:gd name="T53" fmla="*/ 81 h 82"/>
                    <a:gd name="T54" fmla="*/ 40 w 81"/>
                    <a:gd name="T55" fmla="*/ 82 h 82"/>
                    <a:gd name="T56" fmla="*/ 40 w 81"/>
                    <a:gd name="T57" fmla="*/ 82 h 82"/>
                    <a:gd name="T58" fmla="*/ 49 w 81"/>
                    <a:gd name="T59" fmla="*/ 81 h 82"/>
                    <a:gd name="T60" fmla="*/ 57 w 81"/>
                    <a:gd name="T61" fmla="*/ 79 h 82"/>
                    <a:gd name="T62" fmla="*/ 63 w 81"/>
                    <a:gd name="T63" fmla="*/ 74 h 82"/>
                    <a:gd name="T64" fmla="*/ 70 w 81"/>
                    <a:gd name="T65" fmla="*/ 69 h 82"/>
                    <a:gd name="T66" fmla="*/ 75 w 81"/>
                    <a:gd name="T67" fmla="*/ 63 h 82"/>
                    <a:gd name="T68" fmla="*/ 78 w 81"/>
                    <a:gd name="T69" fmla="*/ 57 h 82"/>
                    <a:gd name="T70" fmla="*/ 80 w 81"/>
                    <a:gd name="T71" fmla="*/ 49 h 82"/>
                    <a:gd name="T72" fmla="*/ 81 w 81"/>
                    <a:gd name="T73" fmla="*/ 41 h 82"/>
                    <a:gd name="T74" fmla="*/ 81 w 81"/>
                    <a:gd name="T75" fmla="*/ 4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1" h="82">
                      <a:moveTo>
                        <a:pt x="81" y="41"/>
                      </a:moveTo>
                      <a:lnTo>
                        <a:pt x="81" y="41"/>
                      </a:lnTo>
                      <a:lnTo>
                        <a:pt x="80" y="33"/>
                      </a:lnTo>
                      <a:lnTo>
                        <a:pt x="78" y="25"/>
                      </a:lnTo>
                      <a:lnTo>
                        <a:pt x="75" y="18"/>
                      </a:lnTo>
                      <a:lnTo>
                        <a:pt x="70" y="12"/>
                      </a:lnTo>
                      <a:lnTo>
                        <a:pt x="63" y="7"/>
                      </a:lnTo>
                      <a:lnTo>
                        <a:pt x="57" y="3"/>
                      </a:lnTo>
                      <a:lnTo>
                        <a:pt x="49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5" y="3"/>
                      </a:lnTo>
                      <a:lnTo>
                        <a:pt x="18" y="7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9"/>
                      </a:lnTo>
                      <a:lnTo>
                        <a:pt x="4" y="57"/>
                      </a:lnTo>
                      <a:lnTo>
                        <a:pt x="7" y="63"/>
                      </a:lnTo>
                      <a:lnTo>
                        <a:pt x="12" y="69"/>
                      </a:lnTo>
                      <a:lnTo>
                        <a:pt x="18" y="74"/>
                      </a:lnTo>
                      <a:lnTo>
                        <a:pt x="25" y="79"/>
                      </a:lnTo>
                      <a:lnTo>
                        <a:pt x="33" y="81"/>
                      </a:lnTo>
                      <a:lnTo>
                        <a:pt x="40" y="82"/>
                      </a:lnTo>
                      <a:lnTo>
                        <a:pt x="40" y="82"/>
                      </a:lnTo>
                      <a:lnTo>
                        <a:pt x="49" y="81"/>
                      </a:lnTo>
                      <a:lnTo>
                        <a:pt x="57" y="79"/>
                      </a:lnTo>
                      <a:lnTo>
                        <a:pt x="63" y="74"/>
                      </a:lnTo>
                      <a:lnTo>
                        <a:pt x="70" y="69"/>
                      </a:lnTo>
                      <a:lnTo>
                        <a:pt x="75" y="63"/>
                      </a:lnTo>
                      <a:lnTo>
                        <a:pt x="78" y="57"/>
                      </a:lnTo>
                      <a:lnTo>
                        <a:pt x="80" y="49"/>
                      </a:lnTo>
                      <a:lnTo>
                        <a:pt x="81" y="41"/>
                      </a:lnTo>
                      <a:lnTo>
                        <a:pt x="81" y="41"/>
                      </a:ln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37" name="Freeform 24"/>
                <p:cNvSpPr>
                  <a:spLocks/>
                </p:cNvSpPr>
                <p:nvPr/>
              </p:nvSpPr>
              <p:spPr bwMode="auto">
                <a:xfrm>
                  <a:off x="4292029" y="3906444"/>
                  <a:ext cx="127000" cy="130175"/>
                </a:xfrm>
                <a:custGeom>
                  <a:avLst/>
                  <a:gdLst>
                    <a:gd name="T0" fmla="*/ 80 w 80"/>
                    <a:gd name="T1" fmla="*/ 41 h 82"/>
                    <a:gd name="T2" fmla="*/ 80 w 80"/>
                    <a:gd name="T3" fmla="*/ 41 h 82"/>
                    <a:gd name="T4" fmla="*/ 80 w 80"/>
                    <a:gd name="T5" fmla="*/ 33 h 82"/>
                    <a:gd name="T6" fmla="*/ 77 w 80"/>
                    <a:gd name="T7" fmla="*/ 25 h 82"/>
                    <a:gd name="T8" fmla="*/ 74 w 80"/>
                    <a:gd name="T9" fmla="*/ 18 h 82"/>
                    <a:gd name="T10" fmla="*/ 69 w 80"/>
                    <a:gd name="T11" fmla="*/ 12 h 82"/>
                    <a:gd name="T12" fmla="*/ 62 w 80"/>
                    <a:gd name="T13" fmla="*/ 7 h 82"/>
                    <a:gd name="T14" fmla="*/ 56 w 80"/>
                    <a:gd name="T15" fmla="*/ 3 h 82"/>
                    <a:gd name="T16" fmla="*/ 49 w 80"/>
                    <a:gd name="T17" fmla="*/ 1 h 82"/>
                    <a:gd name="T18" fmla="*/ 40 w 80"/>
                    <a:gd name="T19" fmla="*/ 0 h 82"/>
                    <a:gd name="T20" fmla="*/ 40 w 80"/>
                    <a:gd name="T21" fmla="*/ 0 h 82"/>
                    <a:gd name="T22" fmla="*/ 32 w 80"/>
                    <a:gd name="T23" fmla="*/ 1 h 82"/>
                    <a:gd name="T24" fmla="*/ 25 w 80"/>
                    <a:gd name="T25" fmla="*/ 3 h 82"/>
                    <a:gd name="T26" fmla="*/ 17 w 80"/>
                    <a:gd name="T27" fmla="*/ 7 h 82"/>
                    <a:gd name="T28" fmla="*/ 11 w 80"/>
                    <a:gd name="T29" fmla="*/ 12 h 82"/>
                    <a:gd name="T30" fmla="*/ 7 w 80"/>
                    <a:gd name="T31" fmla="*/ 18 h 82"/>
                    <a:gd name="T32" fmla="*/ 3 w 80"/>
                    <a:gd name="T33" fmla="*/ 25 h 82"/>
                    <a:gd name="T34" fmla="*/ 1 w 80"/>
                    <a:gd name="T35" fmla="*/ 33 h 82"/>
                    <a:gd name="T36" fmla="*/ 0 w 80"/>
                    <a:gd name="T37" fmla="*/ 41 h 82"/>
                    <a:gd name="T38" fmla="*/ 0 w 80"/>
                    <a:gd name="T39" fmla="*/ 41 h 82"/>
                    <a:gd name="T40" fmla="*/ 1 w 80"/>
                    <a:gd name="T41" fmla="*/ 49 h 82"/>
                    <a:gd name="T42" fmla="*/ 3 w 80"/>
                    <a:gd name="T43" fmla="*/ 57 h 82"/>
                    <a:gd name="T44" fmla="*/ 7 w 80"/>
                    <a:gd name="T45" fmla="*/ 63 h 82"/>
                    <a:gd name="T46" fmla="*/ 11 w 80"/>
                    <a:gd name="T47" fmla="*/ 69 h 82"/>
                    <a:gd name="T48" fmla="*/ 17 w 80"/>
                    <a:gd name="T49" fmla="*/ 74 h 82"/>
                    <a:gd name="T50" fmla="*/ 25 w 80"/>
                    <a:gd name="T51" fmla="*/ 79 h 82"/>
                    <a:gd name="T52" fmla="*/ 32 w 80"/>
                    <a:gd name="T53" fmla="*/ 81 h 82"/>
                    <a:gd name="T54" fmla="*/ 40 w 80"/>
                    <a:gd name="T55" fmla="*/ 82 h 82"/>
                    <a:gd name="T56" fmla="*/ 40 w 80"/>
                    <a:gd name="T57" fmla="*/ 82 h 82"/>
                    <a:gd name="T58" fmla="*/ 49 w 80"/>
                    <a:gd name="T59" fmla="*/ 81 h 82"/>
                    <a:gd name="T60" fmla="*/ 56 w 80"/>
                    <a:gd name="T61" fmla="*/ 79 h 82"/>
                    <a:gd name="T62" fmla="*/ 62 w 80"/>
                    <a:gd name="T63" fmla="*/ 74 h 82"/>
                    <a:gd name="T64" fmla="*/ 69 w 80"/>
                    <a:gd name="T65" fmla="*/ 69 h 82"/>
                    <a:gd name="T66" fmla="*/ 74 w 80"/>
                    <a:gd name="T67" fmla="*/ 63 h 82"/>
                    <a:gd name="T68" fmla="*/ 77 w 80"/>
                    <a:gd name="T69" fmla="*/ 57 h 82"/>
                    <a:gd name="T70" fmla="*/ 80 w 80"/>
                    <a:gd name="T71" fmla="*/ 49 h 82"/>
                    <a:gd name="T72" fmla="*/ 80 w 80"/>
                    <a:gd name="T73" fmla="*/ 41 h 82"/>
                    <a:gd name="T74" fmla="*/ 80 w 80"/>
                    <a:gd name="T75" fmla="*/ 4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82">
                      <a:moveTo>
                        <a:pt x="80" y="41"/>
                      </a:moveTo>
                      <a:lnTo>
                        <a:pt x="80" y="41"/>
                      </a:lnTo>
                      <a:lnTo>
                        <a:pt x="80" y="33"/>
                      </a:lnTo>
                      <a:lnTo>
                        <a:pt x="77" y="25"/>
                      </a:lnTo>
                      <a:lnTo>
                        <a:pt x="74" y="18"/>
                      </a:lnTo>
                      <a:lnTo>
                        <a:pt x="69" y="12"/>
                      </a:lnTo>
                      <a:lnTo>
                        <a:pt x="62" y="7"/>
                      </a:lnTo>
                      <a:lnTo>
                        <a:pt x="56" y="3"/>
                      </a:lnTo>
                      <a:lnTo>
                        <a:pt x="49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2" y="1"/>
                      </a:lnTo>
                      <a:lnTo>
                        <a:pt x="25" y="3"/>
                      </a:lnTo>
                      <a:lnTo>
                        <a:pt x="17" y="7"/>
                      </a:lnTo>
                      <a:lnTo>
                        <a:pt x="11" y="12"/>
                      </a:lnTo>
                      <a:lnTo>
                        <a:pt x="7" y="18"/>
                      </a:lnTo>
                      <a:lnTo>
                        <a:pt x="3" y="25"/>
                      </a:lnTo>
                      <a:lnTo>
                        <a:pt x="1" y="33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1" y="49"/>
                      </a:lnTo>
                      <a:lnTo>
                        <a:pt x="3" y="57"/>
                      </a:lnTo>
                      <a:lnTo>
                        <a:pt x="7" y="63"/>
                      </a:lnTo>
                      <a:lnTo>
                        <a:pt x="11" y="69"/>
                      </a:lnTo>
                      <a:lnTo>
                        <a:pt x="17" y="74"/>
                      </a:lnTo>
                      <a:lnTo>
                        <a:pt x="25" y="79"/>
                      </a:lnTo>
                      <a:lnTo>
                        <a:pt x="32" y="81"/>
                      </a:lnTo>
                      <a:lnTo>
                        <a:pt x="40" y="82"/>
                      </a:lnTo>
                      <a:lnTo>
                        <a:pt x="40" y="82"/>
                      </a:lnTo>
                      <a:lnTo>
                        <a:pt x="49" y="81"/>
                      </a:lnTo>
                      <a:lnTo>
                        <a:pt x="56" y="79"/>
                      </a:lnTo>
                      <a:lnTo>
                        <a:pt x="62" y="74"/>
                      </a:lnTo>
                      <a:lnTo>
                        <a:pt x="69" y="69"/>
                      </a:lnTo>
                      <a:lnTo>
                        <a:pt x="74" y="63"/>
                      </a:lnTo>
                      <a:lnTo>
                        <a:pt x="77" y="57"/>
                      </a:lnTo>
                      <a:lnTo>
                        <a:pt x="80" y="49"/>
                      </a:lnTo>
                      <a:lnTo>
                        <a:pt x="80" y="41"/>
                      </a:lnTo>
                      <a:lnTo>
                        <a:pt x="80" y="41"/>
                      </a:ln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38" name="Freeform 25"/>
                <p:cNvSpPr>
                  <a:spLocks/>
                </p:cNvSpPr>
                <p:nvPr/>
              </p:nvSpPr>
              <p:spPr bwMode="auto">
                <a:xfrm>
                  <a:off x="4114229" y="4085831"/>
                  <a:ext cx="128588" cy="130175"/>
                </a:xfrm>
                <a:custGeom>
                  <a:avLst/>
                  <a:gdLst>
                    <a:gd name="T0" fmla="*/ 81 w 81"/>
                    <a:gd name="T1" fmla="*/ 41 h 82"/>
                    <a:gd name="T2" fmla="*/ 81 w 81"/>
                    <a:gd name="T3" fmla="*/ 41 h 82"/>
                    <a:gd name="T4" fmla="*/ 80 w 81"/>
                    <a:gd name="T5" fmla="*/ 33 h 82"/>
                    <a:gd name="T6" fmla="*/ 78 w 81"/>
                    <a:gd name="T7" fmla="*/ 25 h 82"/>
                    <a:gd name="T8" fmla="*/ 75 w 81"/>
                    <a:gd name="T9" fmla="*/ 18 h 82"/>
                    <a:gd name="T10" fmla="*/ 70 w 81"/>
                    <a:gd name="T11" fmla="*/ 13 h 82"/>
                    <a:gd name="T12" fmla="*/ 63 w 81"/>
                    <a:gd name="T13" fmla="*/ 8 h 82"/>
                    <a:gd name="T14" fmla="*/ 57 w 81"/>
                    <a:gd name="T15" fmla="*/ 3 h 82"/>
                    <a:gd name="T16" fmla="*/ 49 w 81"/>
                    <a:gd name="T17" fmla="*/ 1 h 82"/>
                    <a:gd name="T18" fmla="*/ 40 w 81"/>
                    <a:gd name="T19" fmla="*/ 0 h 82"/>
                    <a:gd name="T20" fmla="*/ 40 w 81"/>
                    <a:gd name="T21" fmla="*/ 0 h 82"/>
                    <a:gd name="T22" fmla="*/ 33 w 81"/>
                    <a:gd name="T23" fmla="*/ 1 h 82"/>
                    <a:gd name="T24" fmla="*/ 25 w 81"/>
                    <a:gd name="T25" fmla="*/ 3 h 82"/>
                    <a:gd name="T26" fmla="*/ 18 w 81"/>
                    <a:gd name="T27" fmla="*/ 8 h 82"/>
                    <a:gd name="T28" fmla="*/ 12 w 81"/>
                    <a:gd name="T29" fmla="*/ 13 h 82"/>
                    <a:gd name="T30" fmla="*/ 7 w 81"/>
                    <a:gd name="T31" fmla="*/ 18 h 82"/>
                    <a:gd name="T32" fmla="*/ 4 w 81"/>
                    <a:gd name="T33" fmla="*/ 25 h 82"/>
                    <a:gd name="T34" fmla="*/ 0 w 81"/>
                    <a:gd name="T35" fmla="*/ 33 h 82"/>
                    <a:gd name="T36" fmla="*/ 0 w 81"/>
                    <a:gd name="T37" fmla="*/ 41 h 82"/>
                    <a:gd name="T38" fmla="*/ 0 w 81"/>
                    <a:gd name="T39" fmla="*/ 41 h 82"/>
                    <a:gd name="T40" fmla="*/ 0 w 81"/>
                    <a:gd name="T41" fmla="*/ 49 h 82"/>
                    <a:gd name="T42" fmla="*/ 4 w 81"/>
                    <a:gd name="T43" fmla="*/ 57 h 82"/>
                    <a:gd name="T44" fmla="*/ 7 w 81"/>
                    <a:gd name="T45" fmla="*/ 64 h 82"/>
                    <a:gd name="T46" fmla="*/ 12 w 81"/>
                    <a:gd name="T47" fmla="*/ 70 h 82"/>
                    <a:gd name="T48" fmla="*/ 18 w 81"/>
                    <a:gd name="T49" fmla="*/ 75 h 82"/>
                    <a:gd name="T50" fmla="*/ 25 w 81"/>
                    <a:gd name="T51" fmla="*/ 79 h 82"/>
                    <a:gd name="T52" fmla="*/ 33 w 81"/>
                    <a:gd name="T53" fmla="*/ 81 h 82"/>
                    <a:gd name="T54" fmla="*/ 40 w 81"/>
                    <a:gd name="T55" fmla="*/ 82 h 82"/>
                    <a:gd name="T56" fmla="*/ 40 w 81"/>
                    <a:gd name="T57" fmla="*/ 82 h 82"/>
                    <a:gd name="T58" fmla="*/ 49 w 81"/>
                    <a:gd name="T59" fmla="*/ 81 h 82"/>
                    <a:gd name="T60" fmla="*/ 57 w 81"/>
                    <a:gd name="T61" fmla="*/ 79 h 82"/>
                    <a:gd name="T62" fmla="*/ 63 w 81"/>
                    <a:gd name="T63" fmla="*/ 75 h 82"/>
                    <a:gd name="T64" fmla="*/ 70 w 81"/>
                    <a:gd name="T65" fmla="*/ 70 h 82"/>
                    <a:gd name="T66" fmla="*/ 75 w 81"/>
                    <a:gd name="T67" fmla="*/ 64 h 82"/>
                    <a:gd name="T68" fmla="*/ 78 w 81"/>
                    <a:gd name="T69" fmla="*/ 57 h 82"/>
                    <a:gd name="T70" fmla="*/ 80 w 81"/>
                    <a:gd name="T71" fmla="*/ 49 h 82"/>
                    <a:gd name="T72" fmla="*/ 81 w 81"/>
                    <a:gd name="T73" fmla="*/ 41 h 82"/>
                    <a:gd name="T74" fmla="*/ 81 w 81"/>
                    <a:gd name="T75" fmla="*/ 4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1" h="82">
                      <a:moveTo>
                        <a:pt x="81" y="41"/>
                      </a:moveTo>
                      <a:lnTo>
                        <a:pt x="81" y="41"/>
                      </a:lnTo>
                      <a:lnTo>
                        <a:pt x="80" y="33"/>
                      </a:lnTo>
                      <a:lnTo>
                        <a:pt x="78" y="25"/>
                      </a:lnTo>
                      <a:lnTo>
                        <a:pt x="75" y="18"/>
                      </a:lnTo>
                      <a:lnTo>
                        <a:pt x="70" y="13"/>
                      </a:lnTo>
                      <a:lnTo>
                        <a:pt x="63" y="8"/>
                      </a:lnTo>
                      <a:lnTo>
                        <a:pt x="57" y="3"/>
                      </a:lnTo>
                      <a:lnTo>
                        <a:pt x="49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5" y="3"/>
                      </a:lnTo>
                      <a:lnTo>
                        <a:pt x="18" y="8"/>
                      </a:lnTo>
                      <a:lnTo>
                        <a:pt x="12" y="13"/>
                      </a:lnTo>
                      <a:lnTo>
                        <a:pt x="7" y="18"/>
                      </a:lnTo>
                      <a:lnTo>
                        <a:pt x="4" y="25"/>
                      </a:lnTo>
                      <a:lnTo>
                        <a:pt x="0" y="33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9"/>
                      </a:lnTo>
                      <a:lnTo>
                        <a:pt x="4" y="57"/>
                      </a:lnTo>
                      <a:lnTo>
                        <a:pt x="7" y="64"/>
                      </a:lnTo>
                      <a:lnTo>
                        <a:pt x="12" y="70"/>
                      </a:lnTo>
                      <a:lnTo>
                        <a:pt x="18" y="75"/>
                      </a:lnTo>
                      <a:lnTo>
                        <a:pt x="25" y="79"/>
                      </a:lnTo>
                      <a:lnTo>
                        <a:pt x="33" y="81"/>
                      </a:lnTo>
                      <a:lnTo>
                        <a:pt x="40" y="82"/>
                      </a:lnTo>
                      <a:lnTo>
                        <a:pt x="40" y="82"/>
                      </a:lnTo>
                      <a:lnTo>
                        <a:pt x="49" y="81"/>
                      </a:lnTo>
                      <a:lnTo>
                        <a:pt x="57" y="79"/>
                      </a:lnTo>
                      <a:lnTo>
                        <a:pt x="63" y="75"/>
                      </a:lnTo>
                      <a:lnTo>
                        <a:pt x="70" y="70"/>
                      </a:lnTo>
                      <a:lnTo>
                        <a:pt x="75" y="64"/>
                      </a:lnTo>
                      <a:lnTo>
                        <a:pt x="78" y="57"/>
                      </a:lnTo>
                      <a:lnTo>
                        <a:pt x="80" y="49"/>
                      </a:lnTo>
                      <a:lnTo>
                        <a:pt x="81" y="41"/>
                      </a:lnTo>
                      <a:lnTo>
                        <a:pt x="81" y="41"/>
                      </a:ln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39" name="Freeform 26"/>
                <p:cNvSpPr>
                  <a:spLocks/>
                </p:cNvSpPr>
                <p:nvPr/>
              </p:nvSpPr>
              <p:spPr bwMode="auto">
                <a:xfrm>
                  <a:off x="4292029" y="4085831"/>
                  <a:ext cx="127000" cy="130175"/>
                </a:xfrm>
                <a:custGeom>
                  <a:avLst/>
                  <a:gdLst>
                    <a:gd name="T0" fmla="*/ 80 w 80"/>
                    <a:gd name="T1" fmla="*/ 41 h 82"/>
                    <a:gd name="T2" fmla="*/ 80 w 80"/>
                    <a:gd name="T3" fmla="*/ 41 h 82"/>
                    <a:gd name="T4" fmla="*/ 80 w 80"/>
                    <a:gd name="T5" fmla="*/ 33 h 82"/>
                    <a:gd name="T6" fmla="*/ 77 w 80"/>
                    <a:gd name="T7" fmla="*/ 25 h 82"/>
                    <a:gd name="T8" fmla="*/ 74 w 80"/>
                    <a:gd name="T9" fmla="*/ 18 h 82"/>
                    <a:gd name="T10" fmla="*/ 69 w 80"/>
                    <a:gd name="T11" fmla="*/ 13 h 82"/>
                    <a:gd name="T12" fmla="*/ 62 w 80"/>
                    <a:gd name="T13" fmla="*/ 8 h 82"/>
                    <a:gd name="T14" fmla="*/ 56 w 80"/>
                    <a:gd name="T15" fmla="*/ 3 h 82"/>
                    <a:gd name="T16" fmla="*/ 49 w 80"/>
                    <a:gd name="T17" fmla="*/ 1 h 82"/>
                    <a:gd name="T18" fmla="*/ 40 w 80"/>
                    <a:gd name="T19" fmla="*/ 0 h 82"/>
                    <a:gd name="T20" fmla="*/ 40 w 80"/>
                    <a:gd name="T21" fmla="*/ 0 h 82"/>
                    <a:gd name="T22" fmla="*/ 32 w 80"/>
                    <a:gd name="T23" fmla="*/ 1 h 82"/>
                    <a:gd name="T24" fmla="*/ 25 w 80"/>
                    <a:gd name="T25" fmla="*/ 3 h 82"/>
                    <a:gd name="T26" fmla="*/ 17 w 80"/>
                    <a:gd name="T27" fmla="*/ 8 h 82"/>
                    <a:gd name="T28" fmla="*/ 11 w 80"/>
                    <a:gd name="T29" fmla="*/ 13 h 82"/>
                    <a:gd name="T30" fmla="*/ 7 w 80"/>
                    <a:gd name="T31" fmla="*/ 18 h 82"/>
                    <a:gd name="T32" fmla="*/ 3 w 80"/>
                    <a:gd name="T33" fmla="*/ 25 h 82"/>
                    <a:gd name="T34" fmla="*/ 1 w 80"/>
                    <a:gd name="T35" fmla="*/ 33 h 82"/>
                    <a:gd name="T36" fmla="*/ 0 w 80"/>
                    <a:gd name="T37" fmla="*/ 41 h 82"/>
                    <a:gd name="T38" fmla="*/ 0 w 80"/>
                    <a:gd name="T39" fmla="*/ 41 h 82"/>
                    <a:gd name="T40" fmla="*/ 1 w 80"/>
                    <a:gd name="T41" fmla="*/ 49 h 82"/>
                    <a:gd name="T42" fmla="*/ 3 w 80"/>
                    <a:gd name="T43" fmla="*/ 57 h 82"/>
                    <a:gd name="T44" fmla="*/ 7 w 80"/>
                    <a:gd name="T45" fmla="*/ 64 h 82"/>
                    <a:gd name="T46" fmla="*/ 11 w 80"/>
                    <a:gd name="T47" fmla="*/ 70 h 82"/>
                    <a:gd name="T48" fmla="*/ 17 w 80"/>
                    <a:gd name="T49" fmla="*/ 75 h 82"/>
                    <a:gd name="T50" fmla="*/ 25 w 80"/>
                    <a:gd name="T51" fmla="*/ 79 h 82"/>
                    <a:gd name="T52" fmla="*/ 32 w 80"/>
                    <a:gd name="T53" fmla="*/ 81 h 82"/>
                    <a:gd name="T54" fmla="*/ 40 w 80"/>
                    <a:gd name="T55" fmla="*/ 82 h 82"/>
                    <a:gd name="T56" fmla="*/ 40 w 80"/>
                    <a:gd name="T57" fmla="*/ 82 h 82"/>
                    <a:gd name="T58" fmla="*/ 49 w 80"/>
                    <a:gd name="T59" fmla="*/ 81 h 82"/>
                    <a:gd name="T60" fmla="*/ 56 w 80"/>
                    <a:gd name="T61" fmla="*/ 79 h 82"/>
                    <a:gd name="T62" fmla="*/ 62 w 80"/>
                    <a:gd name="T63" fmla="*/ 75 h 82"/>
                    <a:gd name="T64" fmla="*/ 69 w 80"/>
                    <a:gd name="T65" fmla="*/ 70 h 82"/>
                    <a:gd name="T66" fmla="*/ 74 w 80"/>
                    <a:gd name="T67" fmla="*/ 64 h 82"/>
                    <a:gd name="T68" fmla="*/ 77 w 80"/>
                    <a:gd name="T69" fmla="*/ 57 h 82"/>
                    <a:gd name="T70" fmla="*/ 80 w 80"/>
                    <a:gd name="T71" fmla="*/ 49 h 82"/>
                    <a:gd name="T72" fmla="*/ 80 w 80"/>
                    <a:gd name="T73" fmla="*/ 41 h 82"/>
                    <a:gd name="T74" fmla="*/ 80 w 80"/>
                    <a:gd name="T75" fmla="*/ 4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82">
                      <a:moveTo>
                        <a:pt x="80" y="41"/>
                      </a:moveTo>
                      <a:lnTo>
                        <a:pt x="80" y="41"/>
                      </a:lnTo>
                      <a:lnTo>
                        <a:pt x="80" y="33"/>
                      </a:lnTo>
                      <a:lnTo>
                        <a:pt x="77" y="25"/>
                      </a:lnTo>
                      <a:lnTo>
                        <a:pt x="74" y="18"/>
                      </a:lnTo>
                      <a:lnTo>
                        <a:pt x="69" y="13"/>
                      </a:lnTo>
                      <a:lnTo>
                        <a:pt x="62" y="8"/>
                      </a:lnTo>
                      <a:lnTo>
                        <a:pt x="56" y="3"/>
                      </a:lnTo>
                      <a:lnTo>
                        <a:pt x="49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2" y="1"/>
                      </a:lnTo>
                      <a:lnTo>
                        <a:pt x="25" y="3"/>
                      </a:lnTo>
                      <a:lnTo>
                        <a:pt x="17" y="8"/>
                      </a:lnTo>
                      <a:lnTo>
                        <a:pt x="11" y="13"/>
                      </a:lnTo>
                      <a:lnTo>
                        <a:pt x="7" y="18"/>
                      </a:lnTo>
                      <a:lnTo>
                        <a:pt x="3" y="25"/>
                      </a:lnTo>
                      <a:lnTo>
                        <a:pt x="1" y="33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1" y="49"/>
                      </a:lnTo>
                      <a:lnTo>
                        <a:pt x="3" y="57"/>
                      </a:lnTo>
                      <a:lnTo>
                        <a:pt x="7" y="64"/>
                      </a:lnTo>
                      <a:lnTo>
                        <a:pt x="11" y="70"/>
                      </a:lnTo>
                      <a:lnTo>
                        <a:pt x="17" y="75"/>
                      </a:lnTo>
                      <a:lnTo>
                        <a:pt x="25" y="79"/>
                      </a:lnTo>
                      <a:lnTo>
                        <a:pt x="32" y="81"/>
                      </a:lnTo>
                      <a:lnTo>
                        <a:pt x="40" y="82"/>
                      </a:lnTo>
                      <a:lnTo>
                        <a:pt x="40" y="82"/>
                      </a:lnTo>
                      <a:lnTo>
                        <a:pt x="49" y="81"/>
                      </a:lnTo>
                      <a:lnTo>
                        <a:pt x="56" y="79"/>
                      </a:lnTo>
                      <a:lnTo>
                        <a:pt x="62" y="75"/>
                      </a:lnTo>
                      <a:lnTo>
                        <a:pt x="69" y="70"/>
                      </a:lnTo>
                      <a:lnTo>
                        <a:pt x="74" y="64"/>
                      </a:lnTo>
                      <a:lnTo>
                        <a:pt x="77" y="57"/>
                      </a:lnTo>
                      <a:lnTo>
                        <a:pt x="80" y="49"/>
                      </a:lnTo>
                      <a:lnTo>
                        <a:pt x="80" y="41"/>
                      </a:lnTo>
                      <a:lnTo>
                        <a:pt x="80" y="41"/>
                      </a:ln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40" name="Freeform 27"/>
                <p:cNvSpPr>
                  <a:spLocks/>
                </p:cNvSpPr>
                <p:nvPr/>
              </p:nvSpPr>
              <p:spPr bwMode="auto">
                <a:xfrm>
                  <a:off x="4114229" y="4266806"/>
                  <a:ext cx="128588" cy="128587"/>
                </a:xfrm>
                <a:custGeom>
                  <a:avLst/>
                  <a:gdLst>
                    <a:gd name="T0" fmla="*/ 81 w 81"/>
                    <a:gd name="T1" fmla="*/ 41 h 81"/>
                    <a:gd name="T2" fmla="*/ 81 w 81"/>
                    <a:gd name="T3" fmla="*/ 41 h 81"/>
                    <a:gd name="T4" fmla="*/ 80 w 81"/>
                    <a:gd name="T5" fmla="*/ 33 h 81"/>
                    <a:gd name="T6" fmla="*/ 78 w 81"/>
                    <a:gd name="T7" fmla="*/ 24 h 81"/>
                    <a:gd name="T8" fmla="*/ 75 w 81"/>
                    <a:gd name="T9" fmla="*/ 18 h 81"/>
                    <a:gd name="T10" fmla="*/ 70 w 81"/>
                    <a:gd name="T11" fmla="*/ 12 h 81"/>
                    <a:gd name="T12" fmla="*/ 63 w 81"/>
                    <a:gd name="T13" fmla="*/ 7 h 81"/>
                    <a:gd name="T14" fmla="*/ 57 w 81"/>
                    <a:gd name="T15" fmla="*/ 3 h 81"/>
                    <a:gd name="T16" fmla="*/ 49 w 81"/>
                    <a:gd name="T17" fmla="*/ 1 h 81"/>
                    <a:gd name="T18" fmla="*/ 40 w 81"/>
                    <a:gd name="T19" fmla="*/ 0 h 81"/>
                    <a:gd name="T20" fmla="*/ 40 w 81"/>
                    <a:gd name="T21" fmla="*/ 0 h 81"/>
                    <a:gd name="T22" fmla="*/ 33 w 81"/>
                    <a:gd name="T23" fmla="*/ 1 h 81"/>
                    <a:gd name="T24" fmla="*/ 25 w 81"/>
                    <a:gd name="T25" fmla="*/ 3 h 81"/>
                    <a:gd name="T26" fmla="*/ 18 w 81"/>
                    <a:gd name="T27" fmla="*/ 7 h 81"/>
                    <a:gd name="T28" fmla="*/ 12 w 81"/>
                    <a:gd name="T29" fmla="*/ 12 h 81"/>
                    <a:gd name="T30" fmla="*/ 7 w 81"/>
                    <a:gd name="T31" fmla="*/ 18 h 81"/>
                    <a:gd name="T32" fmla="*/ 4 w 81"/>
                    <a:gd name="T33" fmla="*/ 24 h 81"/>
                    <a:gd name="T34" fmla="*/ 0 w 81"/>
                    <a:gd name="T35" fmla="*/ 33 h 81"/>
                    <a:gd name="T36" fmla="*/ 0 w 81"/>
                    <a:gd name="T37" fmla="*/ 41 h 81"/>
                    <a:gd name="T38" fmla="*/ 0 w 81"/>
                    <a:gd name="T39" fmla="*/ 41 h 81"/>
                    <a:gd name="T40" fmla="*/ 0 w 81"/>
                    <a:gd name="T41" fmla="*/ 48 h 81"/>
                    <a:gd name="T42" fmla="*/ 4 w 81"/>
                    <a:gd name="T43" fmla="*/ 57 h 81"/>
                    <a:gd name="T44" fmla="*/ 7 w 81"/>
                    <a:gd name="T45" fmla="*/ 63 h 81"/>
                    <a:gd name="T46" fmla="*/ 12 w 81"/>
                    <a:gd name="T47" fmla="*/ 69 h 81"/>
                    <a:gd name="T48" fmla="*/ 18 w 81"/>
                    <a:gd name="T49" fmla="*/ 75 h 81"/>
                    <a:gd name="T50" fmla="*/ 25 w 81"/>
                    <a:gd name="T51" fmla="*/ 78 h 81"/>
                    <a:gd name="T52" fmla="*/ 33 w 81"/>
                    <a:gd name="T53" fmla="*/ 80 h 81"/>
                    <a:gd name="T54" fmla="*/ 40 w 81"/>
                    <a:gd name="T55" fmla="*/ 81 h 81"/>
                    <a:gd name="T56" fmla="*/ 40 w 81"/>
                    <a:gd name="T57" fmla="*/ 81 h 81"/>
                    <a:gd name="T58" fmla="*/ 49 w 81"/>
                    <a:gd name="T59" fmla="*/ 80 h 81"/>
                    <a:gd name="T60" fmla="*/ 57 w 81"/>
                    <a:gd name="T61" fmla="*/ 78 h 81"/>
                    <a:gd name="T62" fmla="*/ 63 w 81"/>
                    <a:gd name="T63" fmla="*/ 75 h 81"/>
                    <a:gd name="T64" fmla="*/ 70 w 81"/>
                    <a:gd name="T65" fmla="*/ 69 h 81"/>
                    <a:gd name="T66" fmla="*/ 75 w 81"/>
                    <a:gd name="T67" fmla="*/ 63 h 81"/>
                    <a:gd name="T68" fmla="*/ 78 w 81"/>
                    <a:gd name="T69" fmla="*/ 57 h 81"/>
                    <a:gd name="T70" fmla="*/ 80 w 81"/>
                    <a:gd name="T71" fmla="*/ 48 h 81"/>
                    <a:gd name="T72" fmla="*/ 81 w 81"/>
                    <a:gd name="T73" fmla="*/ 41 h 81"/>
                    <a:gd name="T74" fmla="*/ 81 w 81"/>
                    <a:gd name="T75" fmla="*/ 4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1" h="81">
                      <a:moveTo>
                        <a:pt x="81" y="41"/>
                      </a:moveTo>
                      <a:lnTo>
                        <a:pt x="81" y="41"/>
                      </a:lnTo>
                      <a:lnTo>
                        <a:pt x="80" y="33"/>
                      </a:lnTo>
                      <a:lnTo>
                        <a:pt x="78" y="24"/>
                      </a:lnTo>
                      <a:lnTo>
                        <a:pt x="75" y="18"/>
                      </a:lnTo>
                      <a:lnTo>
                        <a:pt x="70" y="12"/>
                      </a:lnTo>
                      <a:lnTo>
                        <a:pt x="63" y="7"/>
                      </a:lnTo>
                      <a:lnTo>
                        <a:pt x="57" y="3"/>
                      </a:lnTo>
                      <a:lnTo>
                        <a:pt x="49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5" y="3"/>
                      </a:lnTo>
                      <a:lnTo>
                        <a:pt x="18" y="7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4" y="24"/>
                      </a:lnTo>
                      <a:lnTo>
                        <a:pt x="0" y="33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8"/>
                      </a:lnTo>
                      <a:lnTo>
                        <a:pt x="4" y="57"/>
                      </a:lnTo>
                      <a:lnTo>
                        <a:pt x="7" y="63"/>
                      </a:lnTo>
                      <a:lnTo>
                        <a:pt x="12" y="69"/>
                      </a:lnTo>
                      <a:lnTo>
                        <a:pt x="18" y="75"/>
                      </a:lnTo>
                      <a:lnTo>
                        <a:pt x="25" y="78"/>
                      </a:lnTo>
                      <a:lnTo>
                        <a:pt x="33" y="80"/>
                      </a:lnTo>
                      <a:lnTo>
                        <a:pt x="40" y="81"/>
                      </a:lnTo>
                      <a:lnTo>
                        <a:pt x="40" y="81"/>
                      </a:lnTo>
                      <a:lnTo>
                        <a:pt x="49" y="80"/>
                      </a:lnTo>
                      <a:lnTo>
                        <a:pt x="57" y="78"/>
                      </a:lnTo>
                      <a:lnTo>
                        <a:pt x="63" y="75"/>
                      </a:lnTo>
                      <a:lnTo>
                        <a:pt x="70" y="69"/>
                      </a:lnTo>
                      <a:lnTo>
                        <a:pt x="75" y="63"/>
                      </a:lnTo>
                      <a:lnTo>
                        <a:pt x="78" y="57"/>
                      </a:lnTo>
                      <a:lnTo>
                        <a:pt x="80" y="48"/>
                      </a:lnTo>
                      <a:lnTo>
                        <a:pt x="81" y="41"/>
                      </a:lnTo>
                      <a:lnTo>
                        <a:pt x="81" y="41"/>
                      </a:ln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41" name="Freeform 28"/>
                <p:cNvSpPr>
                  <a:spLocks/>
                </p:cNvSpPr>
                <p:nvPr/>
              </p:nvSpPr>
              <p:spPr bwMode="auto">
                <a:xfrm>
                  <a:off x="4292029" y="4266806"/>
                  <a:ext cx="127000" cy="128587"/>
                </a:xfrm>
                <a:custGeom>
                  <a:avLst/>
                  <a:gdLst>
                    <a:gd name="T0" fmla="*/ 80 w 80"/>
                    <a:gd name="T1" fmla="*/ 41 h 81"/>
                    <a:gd name="T2" fmla="*/ 80 w 80"/>
                    <a:gd name="T3" fmla="*/ 41 h 81"/>
                    <a:gd name="T4" fmla="*/ 80 w 80"/>
                    <a:gd name="T5" fmla="*/ 33 h 81"/>
                    <a:gd name="T6" fmla="*/ 77 w 80"/>
                    <a:gd name="T7" fmla="*/ 24 h 81"/>
                    <a:gd name="T8" fmla="*/ 74 w 80"/>
                    <a:gd name="T9" fmla="*/ 18 h 81"/>
                    <a:gd name="T10" fmla="*/ 69 w 80"/>
                    <a:gd name="T11" fmla="*/ 12 h 81"/>
                    <a:gd name="T12" fmla="*/ 62 w 80"/>
                    <a:gd name="T13" fmla="*/ 7 h 81"/>
                    <a:gd name="T14" fmla="*/ 56 w 80"/>
                    <a:gd name="T15" fmla="*/ 3 h 81"/>
                    <a:gd name="T16" fmla="*/ 49 w 80"/>
                    <a:gd name="T17" fmla="*/ 1 h 81"/>
                    <a:gd name="T18" fmla="*/ 40 w 80"/>
                    <a:gd name="T19" fmla="*/ 0 h 81"/>
                    <a:gd name="T20" fmla="*/ 40 w 80"/>
                    <a:gd name="T21" fmla="*/ 0 h 81"/>
                    <a:gd name="T22" fmla="*/ 32 w 80"/>
                    <a:gd name="T23" fmla="*/ 1 h 81"/>
                    <a:gd name="T24" fmla="*/ 25 w 80"/>
                    <a:gd name="T25" fmla="*/ 3 h 81"/>
                    <a:gd name="T26" fmla="*/ 17 w 80"/>
                    <a:gd name="T27" fmla="*/ 7 h 81"/>
                    <a:gd name="T28" fmla="*/ 11 w 80"/>
                    <a:gd name="T29" fmla="*/ 12 h 81"/>
                    <a:gd name="T30" fmla="*/ 7 w 80"/>
                    <a:gd name="T31" fmla="*/ 18 h 81"/>
                    <a:gd name="T32" fmla="*/ 3 w 80"/>
                    <a:gd name="T33" fmla="*/ 24 h 81"/>
                    <a:gd name="T34" fmla="*/ 1 w 80"/>
                    <a:gd name="T35" fmla="*/ 33 h 81"/>
                    <a:gd name="T36" fmla="*/ 0 w 80"/>
                    <a:gd name="T37" fmla="*/ 41 h 81"/>
                    <a:gd name="T38" fmla="*/ 0 w 80"/>
                    <a:gd name="T39" fmla="*/ 41 h 81"/>
                    <a:gd name="T40" fmla="*/ 1 w 80"/>
                    <a:gd name="T41" fmla="*/ 48 h 81"/>
                    <a:gd name="T42" fmla="*/ 3 w 80"/>
                    <a:gd name="T43" fmla="*/ 57 h 81"/>
                    <a:gd name="T44" fmla="*/ 7 w 80"/>
                    <a:gd name="T45" fmla="*/ 63 h 81"/>
                    <a:gd name="T46" fmla="*/ 11 w 80"/>
                    <a:gd name="T47" fmla="*/ 69 h 81"/>
                    <a:gd name="T48" fmla="*/ 17 w 80"/>
                    <a:gd name="T49" fmla="*/ 75 h 81"/>
                    <a:gd name="T50" fmla="*/ 25 w 80"/>
                    <a:gd name="T51" fmla="*/ 78 h 81"/>
                    <a:gd name="T52" fmla="*/ 32 w 80"/>
                    <a:gd name="T53" fmla="*/ 80 h 81"/>
                    <a:gd name="T54" fmla="*/ 40 w 80"/>
                    <a:gd name="T55" fmla="*/ 81 h 81"/>
                    <a:gd name="T56" fmla="*/ 40 w 80"/>
                    <a:gd name="T57" fmla="*/ 81 h 81"/>
                    <a:gd name="T58" fmla="*/ 49 w 80"/>
                    <a:gd name="T59" fmla="*/ 80 h 81"/>
                    <a:gd name="T60" fmla="*/ 56 w 80"/>
                    <a:gd name="T61" fmla="*/ 78 h 81"/>
                    <a:gd name="T62" fmla="*/ 62 w 80"/>
                    <a:gd name="T63" fmla="*/ 75 h 81"/>
                    <a:gd name="T64" fmla="*/ 69 w 80"/>
                    <a:gd name="T65" fmla="*/ 69 h 81"/>
                    <a:gd name="T66" fmla="*/ 74 w 80"/>
                    <a:gd name="T67" fmla="*/ 63 h 81"/>
                    <a:gd name="T68" fmla="*/ 77 w 80"/>
                    <a:gd name="T69" fmla="*/ 57 h 81"/>
                    <a:gd name="T70" fmla="*/ 80 w 80"/>
                    <a:gd name="T71" fmla="*/ 48 h 81"/>
                    <a:gd name="T72" fmla="*/ 80 w 80"/>
                    <a:gd name="T73" fmla="*/ 41 h 81"/>
                    <a:gd name="T74" fmla="*/ 80 w 80"/>
                    <a:gd name="T75" fmla="*/ 4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81">
                      <a:moveTo>
                        <a:pt x="80" y="41"/>
                      </a:moveTo>
                      <a:lnTo>
                        <a:pt x="80" y="41"/>
                      </a:lnTo>
                      <a:lnTo>
                        <a:pt x="80" y="33"/>
                      </a:lnTo>
                      <a:lnTo>
                        <a:pt x="77" y="24"/>
                      </a:lnTo>
                      <a:lnTo>
                        <a:pt x="74" y="18"/>
                      </a:lnTo>
                      <a:lnTo>
                        <a:pt x="69" y="12"/>
                      </a:lnTo>
                      <a:lnTo>
                        <a:pt x="62" y="7"/>
                      </a:lnTo>
                      <a:lnTo>
                        <a:pt x="56" y="3"/>
                      </a:lnTo>
                      <a:lnTo>
                        <a:pt x="49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2" y="1"/>
                      </a:lnTo>
                      <a:lnTo>
                        <a:pt x="25" y="3"/>
                      </a:lnTo>
                      <a:lnTo>
                        <a:pt x="17" y="7"/>
                      </a:lnTo>
                      <a:lnTo>
                        <a:pt x="11" y="12"/>
                      </a:lnTo>
                      <a:lnTo>
                        <a:pt x="7" y="18"/>
                      </a:lnTo>
                      <a:lnTo>
                        <a:pt x="3" y="24"/>
                      </a:lnTo>
                      <a:lnTo>
                        <a:pt x="1" y="33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1" y="48"/>
                      </a:lnTo>
                      <a:lnTo>
                        <a:pt x="3" y="57"/>
                      </a:lnTo>
                      <a:lnTo>
                        <a:pt x="7" y="63"/>
                      </a:lnTo>
                      <a:lnTo>
                        <a:pt x="11" y="69"/>
                      </a:lnTo>
                      <a:lnTo>
                        <a:pt x="17" y="75"/>
                      </a:lnTo>
                      <a:lnTo>
                        <a:pt x="25" y="78"/>
                      </a:lnTo>
                      <a:lnTo>
                        <a:pt x="32" y="80"/>
                      </a:lnTo>
                      <a:lnTo>
                        <a:pt x="40" y="81"/>
                      </a:lnTo>
                      <a:lnTo>
                        <a:pt x="40" y="81"/>
                      </a:lnTo>
                      <a:lnTo>
                        <a:pt x="49" y="80"/>
                      </a:lnTo>
                      <a:lnTo>
                        <a:pt x="56" y="78"/>
                      </a:lnTo>
                      <a:lnTo>
                        <a:pt x="62" y="75"/>
                      </a:lnTo>
                      <a:lnTo>
                        <a:pt x="69" y="69"/>
                      </a:lnTo>
                      <a:lnTo>
                        <a:pt x="74" y="63"/>
                      </a:lnTo>
                      <a:lnTo>
                        <a:pt x="77" y="57"/>
                      </a:lnTo>
                      <a:lnTo>
                        <a:pt x="80" y="48"/>
                      </a:lnTo>
                      <a:lnTo>
                        <a:pt x="80" y="41"/>
                      </a:lnTo>
                      <a:lnTo>
                        <a:pt x="80" y="41"/>
                      </a:ln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42" name="Freeform 29"/>
                <p:cNvSpPr>
                  <a:spLocks/>
                </p:cNvSpPr>
                <p:nvPr/>
              </p:nvSpPr>
              <p:spPr bwMode="auto">
                <a:xfrm>
                  <a:off x="4114229" y="4446194"/>
                  <a:ext cx="128588" cy="130175"/>
                </a:xfrm>
                <a:custGeom>
                  <a:avLst/>
                  <a:gdLst>
                    <a:gd name="T0" fmla="*/ 81 w 81"/>
                    <a:gd name="T1" fmla="*/ 41 h 82"/>
                    <a:gd name="T2" fmla="*/ 81 w 81"/>
                    <a:gd name="T3" fmla="*/ 41 h 82"/>
                    <a:gd name="T4" fmla="*/ 80 w 81"/>
                    <a:gd name="T5" fmla="*/ 33 h 82"/>
                    <a:gd name="T6" fmla="*/ 78 w 81"/>
                    <a:gd name="T7" fmla="*/ 26 h 82"/>
                    <a:gd name="T8" fmla="*/ 75 w 81"/>
                    <a:gd name="T9" fmla="*/ 18 h 82"/>
                    <a:gd name="T10" fmla="*/ 70 w 81"/>
                    <a:gd name="T11" fmla="*/ 12 h 82"/>
                    <a:gd name="T12" fmla="*/ 63 w 81"/>
                    <a:gd name="T13" fmla="*/ 8 h 82"/>
                    <a:gd name="T14" fmla="*/ 57 w 81"/>
                    <a:gd name="T15" fmla="*/ 4 h 82"/>
                    <a:gd name="T16" fmla="*/ 49 w 81"/>
                    <a:gd name="T17" fmla="*/ 1 h 82"/>
                    <a:gd name="T18" fmla="*/ 40 w 81"/>
                    <a:gd name="T19" fmla="*/ 0 h 82"/>
                    <a:gd name="T20" fmla="*/ 40 w 81"/>
                    <a:gd name="T21" fmla="*/ 0 h 82"/>
                    <a:gd name="T22" fmla="*/ 33 w 81"/>
                    <a:gd name="T23" fmla="*/ 1 h 82"/>
                    <a:gd name="T24" fmla="*/ 25 w 81"/>
                    <a:gd name="T25" fmla="*/ 4 h 82"/>
                    <a:gd name="T26" fmla="*/ 18 w 81"/>
                    <a:gd name="T27" fmla="*/ 8 h 82"/>
                    <a:gd name="T28" fmla="*/ 12 w 81"/>
                    <a:gd name="T29" fmla="*/ 12 h 82"/>
                    <a:gd name="T30" fmla="*/ 7 w 81"/>
                    <a:gd name="T31" fmla="*/ 18 h 82"/>
                    <a:gd name="T32" fmla="*/ 4 w 81"/>
                    <a:gd name="T33" fmla="*/ 26 h 82"/>
                    <a:gd name="T34" fmla="*/ 0 w 81"/>
                    <a:gd name="T35" fmla="*/ 33 h 82"/>
                    <a:gd name="T36" fmla="*/ 0 w 81"/>
                    <a:gd name="T37" fmla="*/ 41 h 82"/>
                    <a:gd name="T38" fmla="*/ 0 w 81"/>
                    <a:gd name="T39" fmla="*/ 41 h 82"/>
                    <a:gd name="T40" fmla="*/ 0 w 81"/>
                    <a:gd name="T41" fmla="*/ 50 h 82"/>
                    <a:gd name="T42" fmla="*/ 4 w 81"/>
                    <a:gd name="T43" fmla="*/ 57 h 82"/>
                    <a:gd name="T44" fmla="*/ 7 w 81"/>
                    <a:gd name="T45" fmla="*/ 64 h 82"/>
                    <a:gd name="T46" fmla="*/ 12 w 81"/>
                    <a:gd name="T47" fmla="*/ 69 h 82"/>
                    <a:gd name="T48" fmla="*/ 18 w 81"/>
                    <a:gd name="T49" fmla="*/ 75 h 82"/>
                    <a:gd name="T50" fmla="*/ 25 w 81"/>
                    <a:gd name="T51" fmla="*/ 79 h 82"/>
                    <a:gd name="T52" fmla="*/ 33 w 81"/>
                    <a:gd name="T53" fmla="*/ 81 h 82"/>
                    <a:gd name="T54" fmla="*/ 40 w 81"/>
                    <a:gd name="T55" fmla="*/ 82 h 82"/>
                    <a:gd name="T56" fmla="*/ 40 w 81"/>
                    <a:gd name="T57" fmla="*/ 82 h 82"/>
                    <a:gd name="T58" fmla="*/ 49 w 81"/>
                    <a:gd name="T59" fmla="*/ 81 h 82"/>
                    <a:gd name="T60" fmla="*/ 57 w 81"/>
                    <a:gd name="T61" fmla="*/ 79 h 82"/>
                    <a:gd name="T62" fmla="*/ 63 w 81"/>
                    <a:gd name="T63" fmla="*/ 75 h 82"/>
                    <a:gd name="T64" fmla="*/ 70 w 81"/>
                    <a:gd name="T65" fmla="*/ 69 h 82"/>
                    <a:gd name="T66" fmla="*/ 75 w 81"/>
                    <a:gd name="T67" fmla="*/ 64 h 82"/>
                    <a:gd name="T68" fmla="*/ 78 w 81"/>
                    <a:gd name="T69" fmla="*/ 57 h 82"/>
                    <a:gd name="T70" fmla="*/ 80 w 81"/>
                    <a:gd name="T71" fmla="*/ 50 h 82"/>
                    <a:gd name="T72" fmla="*/ 81 w 81"/>
                    <a:gd name="T73" fmla="*/ 41 h 82"/>
                    <a:gd name="T74" fmla="*/ 81 w 81"/>
                    <a:gd name="T75" fmla="*/ 4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1" h="82">
                      <a:moveTo>
                        <a:pt x="81" y="41"/>
                      </a:moveTo>
                      <a:lnTo>
                        <a:pt x="81" y="41"/>
                      </a:lnTo>
                      <a:lnTo>
                        <a:pt x="80" y="33"/>
                      </a:lnTo>
                      <a:lnTo>
                        <a:pt x="78" y="26"/>
                      </a:lnTo>
                      <a:lnTo>
                        <a:pt x="75" y="18"/>
                      </a:lnTo>
                      <a:lnTo>
                        <a:pt x="70" y="12"/>
                      </a:lnTo>
                      <a:lnTo>
                        <a:pt x="63" y="8"/>
                      </a:lnTo>
                      <a:lnTo>
                        <a:pt x="57" y="4"/>
                      </a:lnTo>
                      <a:lnTo>
                        <a:pt x="49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3" y="1"/>
                      </a:lnTo>
                      <a:lnTo>
                        <a:pt x="25" y="4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7" y="18"/>
                      </a:lnTo>
                      <a:lnTo>
                        <a:pt x="4" y="26"/>
                      </a:lnTo>
                      <a:lnTo>
                        <a:pt x="0" y="33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50"/>
                      </a:lnTo>
                      <a:lnTo>
                        <a:pt x="4" y="57"/>
                      </a:lnTo>
                      <a:lnTo>
                        <a:pt x="7" y="64"/>
                      </a:lnTo>
                      <a:lnTo>
                        <a:pt x="12" y="69"/>
                      </a:lnTo>
                      <a:lnTo>
                        <a:pt x="18" y="75"/>
                      </a:lnTo>
                      <a:lnTo>
                        <a:pt x="25" y="79"/>
                      </a:lnTo>
                      <a:lnTo>
                        <a:pt x="33" y="81"/>
                      </a:lnTo>
                      <a:lnTo>
                        <a:pt x="40" y="82"/>
                      </a:lnTo>
                      <a:lnTo>
                        <a:pt x="40" y="82"/>
                      </a:lnTo>
                      <a:lnTo>
                        <a:pt x="49" y="81"/>
                      </a:lnTo>
                      <a:lnTo>
                        <a:pt x="57" y="79"/>
                      </a:lnTo>
                      <a:lnTo>
                        <a:pt x="63" y="75"/>
                      </a:lnTo>
                      <a:lnTo>
                        <a:pt x="70" y="69"/>
                      </a:lnTo>
                      <a:lnTo>
                        <a:pt x="75" y="64"/>
                      </a:lnTo>
                      <a:lnTo>
                        <a:pt x="78" y="57"/>
                      </a:lnTo>
                      <a:lnTo>
                        <a:pt x="80" y="50"/>
                      </a:lnTo>
                      <a:lnTo>
                        <a:pt x="81" y="41"/>
                      </a:lnTo>
                      <a:lnTo>
                        <a:pt x="81" y="41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43" name="Freeform 30"/>
                <p:cNvSpPr>
                  <a:spLocks/>
                </p:cNvSpPr>
                <p:nvPr/>
              </p:nvSpPr>
              <p:spPr bwMode="auto">
                <a:xfrm>
                  <a:off x="4292029" y="4446194"/>
                  <a:ext cx="127000" cy="130175"/>
                </a:xfrm>
                <a:custGeom>
                  <a:avLst/>
                  <a:gdLst>
                    <a:gd name="T0" fmla="*/ 80 w 80"/>
                    <a:gd name="T1" fmla="*/ 41 h 82"/>
                    <a:gd name="T2" fmla="*/ 80 w 80"/>
                    <a:gd name="T3" fmla="*/ 41 h 82"/>
                    <a:gd name="T4" fmla="*/ 80 w 80"/>
                    <a:gd name="T5" fmla="*/ 33 h 82"/>
                    <a:gd name="T6" fmla="*/ 77 w 80"/>
                    <a:gd name="T7" fmla="*/ 26 h 82"/>
                    <a:gd name="T8" fmla="*/ 74 w 80"/>
                    <a:gd name="T9" fmla="*/ 18 h 82"/>
                    <a:gd name="T10" fmla="*/ 69 w 80"/>
                    <a:gd name="T11" fmla="*/ 12 h 82"/>
                    <a:gd name="T12" fmla="*/ 62 w 80"/>
                    <a:gd name="T13" fmla="*/ 8 h 82"/>
                    <a:gd name="T14" fmla="*/ 56 w 80"/>
                    <a:gd name="T15" fmla="*/ 4 h 82"/>
                    <a:gd name="T16" fmla="*/ 49 w 80"/>
                    <a:gd name="T17" fmla="*/ 1 h 82"/>
                    <a:gd name="T18" fmla="*/ 40 w 80"/>
                    <a:gd name="T19" fmla="*/ 0 h 82"/>
                    <a:gd name="T20" fmla="*/ 40 w 80"/>
                    <a:gd name="T21" fmla="*/ 0 h 82"/>
                    <a:gd name="T22" fmla="*/ 32 w 80"/>
                    <a:gd name="T23" fmla="*/ 1 h 82"/>
                    <a:gd name="T24" fmla="*/ 25 w 80"/>
                    <a:gd name="T25" fmla="*/ 4 h 82"/>
                    <a:gd name="T26" fmla="*/ 17 w 80"/>
                    <a:gd name="T27" fmla="*/ 8 h 82"/>
                    <a:gd name="T28" fmla="*/ 11 w 80"/>
                    <a:gd name="T29" fmla="*/ 12 h 82"/>
                    <a:gd name="T30" fmla="*/ 7 w 80"/>
                    <a:gd name="T31" fmla="*/ 18 h 82"/>
                    <a:gd name="T32" fmla="*/ 3 w 80"/>
                    <a:gd name="T33" fmla="*/ 26 h 82"/>
                    <a:gd name="T34" fmla="*/ 1 w 80"/>
                    <a:gd name="T35" fmla="*/ 33 h 82"/>
                    <a:gd name="T36" fmla="*/ 0 w 80"/>
                    <a:gd name="T37" fmla="*/ 41 h 82"/>
                    <a:gd name="T38" fmla="*/ 0 w 80"/>
                    <a:gd name="T39" fmla="*/ 41 h 82"/>
                    <a:gd name="T40" fmla="*/ 1 w 80"/>
                    <a:gd name="T41" fmla="*/ 50 h 82"/>
                    <a:gd name="T42" fmla="*/ 3 w 80"/>
                    <a:gd name="T43" fmla="*/ 57 h 82"/>
                    <a:gd name="T44" fmla="*/ 7 w 80"/>
                    <a:gd name="T45" fmla="*/ 64 h 82"/>
                    <a:gd name="T46" fmla="*/ 11 w 80"/>
                    <a:gd name="T47" fmla="*/ 69 h 82"/>
                    <a:gd name="T48" fmla="*/ 17 w 80"/>
                    <a:gd name="T49" fmla="*/ 75 h 82"/>
                    <a:gd name="T50" fmla="*/ 25 w 80"/>
                    <a:gd name="T51" fmla="*/ 79 h 82"/>
                    <a:gd name="T52" fmla="*/ 32 w 80"/>
                    <a:gd name="T53" fmla="*/ 81 h 82"/>
                    <a:gd name="T54" fmla="*/ 40 w 80"/>
                    <a:gd name="T55" fmla="*/ 82 h 82"/>
                    <a:gd name="T56" fmla="*/ 40 w 80"/>
                    <a:gd name="T57" fmla="*/ 82 h 82"/>
                    <a:gd name="T58" fmla="*/ 49 w 80"/>
                    <a:gd name="T59" fmla="*/ 81 h 82"/>
                    <a:gd name="T60" fmla="*/ 56 w 80"/>
                    <a:gd name="T61" fmla="*/ 79 h 82"/>
                    <a:gd name="T62" fmla="*/ 62 w 80"/>
                    <a:gd name="T63" fmla="*/ 75 h 82"/>
                    <a:gd name="T64" fmla="*/ 69 w 80"/>
                    <a:gd name="T65" fmla="*/ 69 h 82"/>
                    <a:gd name="T66" fmla="*/ 74 w 80"/>
                    <a:gd name="T67" fmla="*/ 64 h 82"/>
                    <a:gd name="T68" fmla="*/ 77 w 80"/>
                    <a:gd name="T69" fmla="*/ 57 h 82"/>
                    <a:gd name="T70" fmla="*/ 80 w 80"/>
                    <a:gd name="T71" fmla="*/ 50 h 82"/>
                    <a:gd name="T72" fmla="*/ 80 w 80"/>
                    <a:gd name="T73" fmla="*/ 41 h 82"/>
                    <a:gd name="T74" fmla="*/ 80 w 80"/>
                    <a:gd name="T75" fmla="*/ 4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82">
                      <a:moveTo>
                        <a:pt x="80" y="41"/>
                      </a:moveTo>
                      <a:lnTo>
                        <a:pt x="80" y="41"/>
                      </a:lnTo>
                      <a:lnTo>
                        <a:pt x="80" y="33"/>
                      </a:lnTo>
                      <a:lnTo>
                        <a:pt x="77" y="26"/>
                      </a:lnTo>
                      <a:lnTo>
                        <a:pt x="74" y="18"/>
                      </a:lnTo>
                      <a:lnTo>
                        <a:pt x="69" y="12"/>
                      </a:lnTo>
                      <a:lnTo>
                        <a:pt x="62" y="8"/>
                      </a:lnTo>
                      <a:lnTo>
                        <a:pt x="56" y="4"/>
                      </a:lnTo>
                      <a:lnTo>
                        <a:pt x="49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2" y="1"/>
                      </a:lnTo>
                      <a:lnTo>
                        <a:pt x="25" y="4"/>
                      </a:lnTo>
                      <a:lnTo>
                        <a:pt x="17" y="8"/>
                      </a:lnTo>
                      <a:lnTo>
                        <a:pt x="11" y="12"/>
                      </a:lnTo>
                      <a:lnTo>
                        <a:pt x="7" y="18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1" y="50"/>
                      </a:lnTo>
                      <a:lnTo>
                        <a:pt x="3" y="57"/>
                      </a:lnTo>
                      <a:lnTo>
                        <a:pt x="7" y="64"/>
                      </a:lnTo>
                      <a:lnTo>
                        <a:pt x="11" y="69"/>
                      </a:lnTo>
                      <a:lnTo>
                        <a:pt x="17" y="75"/>
                      </a:lnTo>
                      <a:lnTo>
                        <a:pt x="25" y="79"/>
                      </a:lnTo>
                      <a:lnTo>
                        <a:pt x="32" y="81"/>
                      </a:lnTo>
                      <a:lnTo>
                        <a:pt x="40" y="82"/>
                      </a:lnTo>
                      <a:lnTo>
                        <a:pt x="40" y="82"/>
                      </a:lnTo>
                      <a:lnTo>
                        <a:pt x="49" y="81"/>
                      </a:lnTo>
                      <a:lnTo>
                        <a:pt x="56" y="79"/>
                      </a:lnTo>
                      <a:lnTo>
                        <a:pt x="62" y="75"/>
                      </a:lnTo>
                      <a:lnTo>
                        <a:pt x="69" y="69"/>
                      </a:lnTo>
                      <a:lnTo>
                        <a:pt x="74" y="64"/>
                      </a:lnTo>
                      <a:lnTo>
                        <a:pt x="77" y="57"/>
                      </a:lnTo>
                      <a:lnTo>
                        <a:pt x="80" y="50"/>
                      </a:lnTo>
                      <a:lnTo>
                        <a:pt x="80" y="41"/>
                      </a:lnTo>
                      <a:lnTo>
                        <a:pt x="80" y="41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44" name="Freeform 31"/>
                <p:cNvSpPr>
                  <a:spLocks/>
                </p:cNvSpPr>
                <p:nvPr/>
              </p:nvSpPr>
              <p:spPr bwMode="auto">
                <a:xfrm>
                  <a:off x="4114229" y="4625581"/>
                  <a:ext cx="128588" cy="130175"/>
                </a:xfrm>
                <a:custGeom>
                  <a:avLst/>
                  <a:gdLst>
                    <a:gd name="T0" fmla="*/ 81 w 81"/>
                    <a:gd name="T1" fmla="*/ 41 h 82"/>
                    <a:gd name="T2" fmla="*/ 81 w 81"/>
                    <a:gd name="T3" fmla="*/ 41 h 82"/>
                    <a:gd name="T4" fmla="*/ 80 w 81"/>
                    <a:gd name="T5" fmla="*/ 33 h 82"/>
                    <a:gd name="T6" fmla="*/ 78 w 81"/>
                    <a:gd name="T7" fmla="*/ 26 h 82"/>
                    <a:gd name="T8" fmla="*/ 75 w 81"/>
                    <a:gd name="T9" fmla="*/ 19 h 82"/>
                    <a:gd name="T10" fmla="*/ 70 w 81"/>
                    <a:gd name="T11" fmla="*/ 13 h 82"/>
                    <a:gd name="T12" fmla="*/ 63 w 81"/>
                    <a:gd name="T13" fmla="*/ 8 h 82"/>
                    <a:gd name="T14" fmla="*/ 57 w 81"/>
                    <a:gd name="T15" fmla="*/ 5 h 82"/>
                    <a:gd name="T16" fmla="*/ 49 w 81"/>
                    <a:gd name="T17" fmla="*/ 2 h 82"/>
                    <a:gd name="T18" fmla="*/ 40 w 81"/>
                    <a:gd name="T19" fmla="*/ 0 h 82"/>
                    <a:gd name="T20" fmla="*/ 40 w 81"/>
                    <a:gd name="T21" fmla="*/ 0 h 82"/>
                    <a:gd name="T22" fmla="*/ 33 w 81"/>
                    <a:gd name="T23" fmla="*/ 2 h 82"/>
                    <a:gd name="T24" fmla="*/ 25 w 81"/>
                    <a:gd name="T25" fmla="*/ 5 h 82"/>
                    <a:gd name="T26" fmla="*/ 18 w 81"/>
                    <a:gd name="T27" fmla="*/ 8 h 82"/>
                    <a:gd name="T28" fmla="*/ 12 w 81"/>
                    <a:gd name="T29" fmla="*/ 13 h 82"/>
                    <a:gd name="T30" fmla="*/ 7 w 81"/>
                    <a:gd name="T31" fmla="*/ 19 h 82"/>
                    <a:gd name="T32" fmla="*/ 4 w 81"/>
                    <a:gd name="T33" fmla="*/ 26 h 82"/>
                    <a:gd name="T34" fmla="*/ 0 w 81"/>
                    <a:gd name="T35" fmla="*/ 33 h 82"/>
                    <a:gd name="T36" fmla="*/ 0 w 81"/>
                    <a:gd name="T37" fmla="*/ 41 h 82"/>
                    <a:gd name="T38" fmla="*/ 0 w 81"/>
                    <a:gd name="T39" fmla="*/ 41 h 82"/>
                    <a:gd name="T40" fmla="*/ 0 w 81"/>
                    <a:gd name="T41" fmla="*/ 50 h 82"/>
                    <a:gd name="T42" fmla="*/ 4 w 81"/>
                    <a:gd name="T43" fmla="*/ 57 h 82"/>
                    <a:gd name="T44" fmla="*/ 7 w 81"/>
                    <a:gd name="T45" fmla="*/ 64 h 82"/>
                    <a:gd name="T46" fmla="*/ 12 w 81"/>
                    <a:gd name="T47" fmla="*/ 71 h 82"/>
                    <a:gd name="T48" fmla="*/ 18 w 81"/>
                    <a:gd name="T49" fmla="*/ 75 h 82"/>
                    <a:gd name="T50" fmla="*/ 25 w 81"/>
                    <a:gd name="T51" fmla="*/ 79 h 82"/>
                    <a:gd name="T52" fmla="*/ 33 w 81"/>
                    <a:gd name="T53" fmla="*/ 81 h 82"/>
                    <a:gd name="T54" fmla="*/ 40 w 81"/>
                    <a:gd name="T55" fmla="*/ 82 h 82"/>
                    <a:gd name="T56" fmla="*/ 40 w 81"/>
                    <a:gd name="T57" fmla="*/ 82 h 82"/>
                    <a:gd name="T58" fmla="*/ 49 w 81"/>
                    <a:gd name="T59" fmla="*/ 81 h 82"/>
                    <a:gd name="T60" fmla="*/ 57 w 81"/>
                    <a:gd name="T61" fmla="*/ 79 h 82"/>
                    <a:gd name="T62" fmla="*/ 63 w 81"/>
                    <a:gd name="T63" fmla="*/ 75 h 82"/>
                    <a:gd name="T64" fmla="*/ 70 w 81"/>
                    <a:gd name="T65" fmla="*/ 71 h 82"/>
                    <a:gd name="T66" fmla="*/ 75 w 81"/>
                    <a:gd name="T67" fmla="*/ 64 h 82"/>
                    <a:gd name="T68" fmla="*/ 78 w 81"/>
                    <a:gd name="T69" fmla="*/ 57 h 82"/>
                    <a:gd name="T70" fmla="*/ 80 w 81"/>
                    <a:gd name="T71" fmla="*/ 50 h 82"/>
                    <a:gd name="T72" fmla="*/ 81 w 81"/>
                    <a:gd name="T73" fmla="*/ 41 h 82"/>
                    <a:gd name="T74" fmla="*/ 81 w 81"/>
                    <a:gd name="T75" fmla="*/ 4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1" h="82">
                      <a:moveTo>
                        <a:pt x="81" y="41"/>
                      </a:moveTo>
                      <a:lnTo>
                        <a:pt x="81" y="41"/>
                      </a:lnTo>
                      <a:lnTo>
                        <a:pt x="80" y="33"/>
                      </a:lnTo>
                      <a:lnTo>
                        <a:pt x="78" y="26"/>
                      </a:lnTo>
                      <a:lnTo>
                        <a:pt x="75" y="19"/>
                      </a:lnTo>
                      <a:lnTo>
                        <a:pt x="70" y="13"/>
                      </a:lnTo>
                      <a:lnTo>
                        <a:pt x="63" y="8"/>
                      </a:lnTo>
                      <a:lnTo>
                        <a:pt x="57" y="5"/>
                      </a:lnTo>
                      <a:lnTo>
                        <a:pt x="49" y="2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3" y="2"/>
                      </a:lnTo>
                      <a:lnTo>
                        <a:pt x="25" y="5"/>
                      </a:lnTo>
                      <a:lnTo>
                        <a:pt x="18" y="8"/>
                      </a:lnTo>
                      <a:lnTo>
                        <a:pt x="12" y="13"/>
                      </a:lnTo>
                      <a:lnTo>
                        <a:pt x="7" y="19"/>
                      </a:lnTo>
                      <a:lnTo>
                        <a:pt x="4" y="26"/>
                      </a:lnTo>
                      <a:lnTo>
                        <a:pt x="0" y="33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50"/>
                      </a:lnTo>
                      <a:lnTo>
                        <a:pt x="4" y="57"/>
                      </a:lnTo>
                      <a:lnTo>
                        <a:pt x="7" y="64"/>
                      </a:lnTo>
                      <a:lnTo>
                        <a:pt x="12" y="71"/>
                      </a:lnTo>
                      <a:lnTo>
                        <a:pt x="18" y="75"/>
                      </a:lnTo>
                      <a:lnTo>
                        <a:pt x="25" y="79"/>
                      </a:lnTo>
                      <a:lnTo>
                        <a:pt x="33" y="81"/>
                      </a:lnTo>
                      <a:lnTo>
                        <a:pt x="40" y="82"/>
                      </a:lnTo>
                      <a:lnTo>
                        <a:pt x="40" y="82"/>
                      </a:lnTo>
                      <a:lnTo>
                        <a:pt x="49" y="81"/>
                      </a:lnTo>
                      <a:lnTo>
                        <a:pt x="57" y="79"/>
                      </a:lnTo>
                      <a:lnTo>
                        <a:pt x="63" y="75"/>
                      </a:lnTo>
                      <a:lnTo>
                        <a:pt x="70" y="71"/>
                      </a:lnTo>
                      <a:lnTo>
                        <a:pt x="75" y="64"/>
                      </a:lnTo>
                      <a:lnTo>
                        <a:pt x="78" y="57"/>
                      </a:lnTo>
                      <a:lnTo>
                        <a:pt x="80" y="50"/>
                      </a:lnTo>
                      <a:lnTo>
                        <a:pt x="81" y="41"/>
                      </a:lnTo>
                      <a:lnTo>
                        <a:pt x="81" y="41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45" name="Freeform 32"/>
                <p:cNvSpPr>
                  <a:spLocks/>
                </p:cNvSpPr>
                <p:nvPr/>
              </p:nvSpPr>
              <p:spPr bwMode="auto">
                <a:xfrm>
                  <a:off x="4292029" y="4625581"/>
                  <a:ext cx="127000" cy="130175"/>
                </a:xfrm>
                <a:custGeom>
                  <a:avLst/>
                  <a:gdLst>
                    <a:gd name="T0" fmla="*/ 80 w 80"/>
                    <a:gd name="T1" fmla="*/ 41 h 82"/>
                    <a:gd name="T2" fmla="*/ 80 w 80"/>
                    <a:gd name="T3" fmla="*/ 41 h 82"/>
                    <a:gd name="T4" fmla="*/ 80 w 80"/>
                    <a:gd name="T5" fmla="*/ 33 h 82"/>
                    <a:gd name="T6" fmla="*/ 77 w 80"/>
                    <a:gd name="T7" fmla="*/ 26 h 82"/>
                    <a:gd name="T8" fmla="*/ 74 w 80"/>
                    <a:gd name="T9" fmla="*/ 19 h 82"/>
                    <a:gd name="T10" fmla="*/ 69 w 80"/>
                    <a:gd name="T11" fmla="*/ 13 h 82"/>
                    <a:gd name="T12" fmla="*/ 62 w 80"/>
                    <a:gd name="T13" fmla="*/ 8 h 82"/>
                    <a:gd name="T14" fmla="*/ 56 w 80"/>
                    <a:gd name="T15" fmla="*/ 5 h 82"/>
                    <a:gd name="T16" fmla="*/ 49 w 80"/>
                    <a:gd name="T17" fmla="*/ 2 h 82"/>
                    <a:gd name="T18" fmla="*/ 40 w 80"/>
                    <a:gd name="T19" fmla="*/ 0 h 82"/>
                    <a:gd name="T20" fmla="*/ 40 w 80"/>
                    <a:gd name="T21" fmla="*/ 0 h 82"/>
                    <a:gd name="T22" fmla="*/ 32 w 80"/>
                    <a:gd name="T23" fmla="*/ 2 h 82"/>
                    <a:gd name="T24" fmla="*/ 25 w 80"/>
                    <a:gd name="T25" fmla="*/ 5 h 82"/>
                    <a:gd name="T26" fmla="*/ 17 w 80"/>
                    <a:gd name="T27" fmla="*/ 8 h 82"/>
                    <a:gd name="T28" fmla="*/ 11 w 80"/>
                    <a:gd name="T29" fmla="*/ 13 h 82"/>
                    <a:gd name="T30" fmla="*/ 7 w 80"/>
                    <a:gd name="T31" fmla="*/ 19 h 82"/>
                    <a:gd name="T32" fmla="*/ 3 w 80"/>
                    <a:gd name="T33" fmla="*/ 26 h 82"/>
                    <a:gd name="T34" fmla="*/ 1 w 80"/>
                    <a:gd name="T35" fmla="*/ 33 h 82"/>
                    <a:gd name="T36" fmla="*/ 0 w 80"/>
                    <a:gd name="T37" fmla="*/ 41 h 82"/>
                    <a:gd name="T38" fmla="*/ 0 w 80"/>
                    <a:gd name="T39" fmla="*/ 41 h 82"/>
                    <a:gd name="T40" fmla="*/ 1 w 80"/>
                    <a:gd name="T41" fmla="*/ 50 h 82"/>
                    <a:gd name="T42" fmla="*/ 3 w 80"/>
                    <a:gd name="T43" fmla="*/ 57 h 82"/>
                    <a:gd name="T44" fmla="*/ 7 w 80"/>
                    <a:gd name="T45" fmla="*/ 64 h 82"/>
                    <a:gd name="T46" fmla="*/ 11 w 80"/>
                    <a:gd name="T47" fmla="*/ 71 h 82"/>
                    <a:gd name="T48" fmla="*/ 17 w 80"/>
                    <a:gd name="T49" fmla="*/ 75 h 82"/>
                    <a:gd name="T50" fmla="*/ 25 w 80"/>
                    <a:gd name="T51" fmla="*/ 79 h 82"/>
                    <a:gd name="T52" fmla="*/ 32 w 80"/>
                    <a:gd name="T53" fmla="*/ 81 h 82"/>
                    <a:gd name="T54" fmla="*/ 40 w 80"/>
                    <a:gd name="T55" fmla="*/ 82 h 82"/>
                    <a:gd name="T56" fmla="*/ 40 w 80"/>
                    <a:gd name="T57" fmla="*/ 82 h 82"/>
                    <a:gd name="T58" fmla="*/ 49 w 80"/>
                    <a:gd name="T59" fmla="*/ 81 h 82"/>
                    <a:gd name="T60" fmla="*/ 56 w 80"/>
                    <a:gd name="T61" fmla="*/ 79 h 82"/>
                    <a:gd name="T62" fmla="*/ 62 w 80"/>
                    <a:gd name="T63" fmla="*/ 75 h 82"/>
                    <a:gd name="T64" fmla="*/ 69 w 80"/>
                    <a:gd name="T65" fmla="*/ 71 h 82"/>
                    <a:gd name="T66" fmla="*/ 74 w 80"/>
                    <a:gd name="T67" fmla="*/ 64 h 82"/>
                    <a:gd name="T68" fmla="*/ 77 w 80"/>
                    <a:gd name="T69" fmla="*/ 57 h 82"/>
                    <a:gd name="T70" fmla="*/ 80 w 80"/>
                    <a:gd name="T71" fmla="*/ 50 h 82"/>
                    <a:gd name="T72" fmla="*/ 80 w 80"/>
                    <a:gd name="T73" fmla="*/ 41 h 82"/>
                    <a:gd name="T74" fmla="*/ 80 w 80"/>
                    <a:gd name="T75" fmla="*/ 4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82">
                      <a:moveTo>
                        <a:pt x="80" y="41"/>
                      </a:moveTo>
                      <a:lnTo>
                        <a:pt x="80" y="41"/>
                      </a:lnTo>
                      <a:lnTo>
                        <a:pt x="80" y="33"/>
                      </a:lnTo>
                      <a:lnTo>
                        <a:pt x="77" y="26"/>
                      </a:lnTo>
                      <a:lnTo>
                        <a:pt x="74" y="19"/>
                      </a:lnTo>
                      <a:lnTo>
                        <a:pt x="69" y="13"/>
                      </a:lnTo>
                      <a:lnTo>
                        <a:pt x="62" y="8"/>
                      </a:lnTo>
                      <a:lnTo>
                        <a:pt x="56" y="5"/>
                      </a:lnTo>
                      <a:lnTo>
                        <a:pt x="49" y="2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32" y="2"/>
                      </a:lnTo>
                      <a:lnTo>
                        <a:pt x="25" y="5"/>
                      </a:lnTo>
                      <a:lnTo>
                        <a:pt x="17" y="8"/>
                      </a:lnTo>
                      <a:lnTo>
                        <a:pt x="11" y="13"/>
                      </a:lnTo>
                      <a:lnTo>
                        <a:pt x="7" y="19"/>
                      </a:lnTo>
                      <a:lnTo>
                        <a:pt x="3" y="26"/>
                      </a:lnTo>
                      <a:lnTo>
                        <a:pt x="1" y="33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1" y="50"/>
                      </a:lnTo>
                      <a:lnTo>
                        <a:pt x="3" y="57"/>
                      </a:lnTo>
                      <a:lnTo>
                        <a:pt x="7" y="64"/>
                      </a:lnTo>
                      <a:lnTo>
                        <a:pt x="11" y="71"/>
                      </a:lnTo>
                      <a:lnTo>
                        <a:pt x="17" y="75"/>
                      </a:lnTo>
                      <a:lnTo>
                        <a:pt x="25" y="79"/>
                      </a:lnTo>
                      <a:lnTo>
                        <a:pt x="32" y="81"/>
                      </a:lnTo>
                      <a:lnTo>
                        <a:pt x="40" y="82"/>
                      </a:lnTo>
                      <a:lnTo>
                        <a:pt x="40" y="82"/>
                      </a:lnTo>
                      <a:lnTo>
                        <a:pt x="49" y="81"/>
                      </a:lnTo>
                      <a:lnTo>
                        <a:pt x="56" y="79"/>
                      </a:lnTo>
                      <a:lnTo>
                        <a:pt x="62" y="75"/>
                      </a:lnTo>
                      <a:lnTo>
                        <a:pt x="69" y="71"/>
                      </a:lnTo>
                      <a:lnTo>
                        <a:pt x="74" y="64"/>
                      </a:lnTo>
                      <a:lnTo>
                        <a:pt x="77" y="57"/>
                      </a:lnTo>
                      <a:lnTo>
                        <a:pt x="80" y="50"/>
                      </a:lnTo>
                      <a:lnTo>
                        <a:pt x="80" y="41"/>
                      </a:lnTo>
                      <a:lnTo>
                        <a:pt x="80" y="41"/>
                      </a:lnTo>
                      <a:close/>
                    </a:path>
                  </a:pathLst>
                </a:custGeom>
                <a:solidFill>
                  <a:srgbClr val="DCDCD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46" name="Freeform 33"/>
                <p:cNvSpPr>
                  <a:spLocks/>
                </p:cNvSpPr>
                <p:nvPr/>
              </p:nvSpPr>
              <p:spPr bwMode="auto">
                <a:xfrm>
                  <a:off x="1602804" y="4225531"/>
                  <a:ext cx="6254750" cy="890587"/>
                </a:xfrm>
                <a:custGeom>
                  <a:avLst/>
                  <a:gdLst>
                    <a:gd name="T0" fmla="*/ 493 w 3940"/>
                    <a:gd name="T1" fmla="*/ 396 h 561"/>
                    <a:gd name="T2" fmla="*/ 750 w 3940"/>
                    <a:gd name="T3" fmla="*/ 369 h 561"/>
                    <a:gd name="T4" fmla="*/ 882 w 3940"/>
                    <a:gd name="T5" fmla="*/ 358 h 561"/>
                    <a:gd name="T6" fmla="*/ 982 w 3940"/>
                    <a:gd name="T7" fmla="*/ 363 h 561"/>
                    <a:gd name="T8" fmla="*/ 1151 w 3940"/>
                    <a:gd name="T9" fmla="*/ 385 h 561"/>
                    <a:gd name="T10" fmla="*/ 1324 w 3940"/>
                    <a:gd name="T11" fmla="*/ 419 h 561"/>
                    <a:gd name="T12" fmla="*/ 1482 w 3940"/>
                    <a:gd name="T13" fmla="*/ 459 h 561"/>
                    <a:gd name="T14" fmla="*/ 1556 w 3940"/>
                    <a:gd name="T15" fmla="*/ 483 h 561"/>
                    <a:gd name="T16" fmla="*/ 1658 w 3940"/>
                    <a:gd name="T17" fmla="*/ 514 h 561"/>
                    <a:gd name="T18" fmla="*/ 3940 w 3940"/>
                    <a:gd name="T19" fmla="*/ 561 h 561"/>
                    <a:gd name="T20" fmla="*/ 3940 w 3940"/>
                    <a:gd name="T21" fmla="*/ 558 h 561"/>
                    <a:gd name="T22" fmla="*/ 3927 w 3940"/>
                    <a:gd name="T23" fmla="*/ 546 h 561"/>
                    <a:gd name="T24" fmla="*/ 3839 w 3940"/>
                    <a:gd name="T25" fmla="*/ 523 h 561"/>
                    <a:gd name="T26" fmla="*/ 3645 w 3940"/>
                    <a:gd name="T27" fmla="*/ 486 h 561"/>
                    <a:gd name="T28" fmla="*/ 3591 w 3940"/>
                    <a:gd name="T29" fmla="*/ 470 h 561"/>
                    <a:gd name="T30" fmla="*/ 3546 w 3940"/>
                    <a:gd name="T31" fmla="*/ 438 h 561"/>
                    <a:gd name="T32" fmla="*/ 3425 w 3940"/>
                    <a:gd name="T33" fmla="*/ 335 h 561"/>
                    <a:gd name="T34" fmla="*/ 3364 w 3940"/>
                    <a:gd name="T35" fmla="*/ 295 h 561"/>
                    <a:gd name="T36" fmla="*/ 3297 w 3940"/>
                    <a:gd name="T37" fmla="*/ 269 h 561"/>
                    <a:gd name="T38" fmla="*/ 3231 w 3940"/>
                    <a:gd name="T39" fmla="*/ 261 h 561"/>
                    <a:gd name="T40" fmla="*/ 3134 w 3940"/>
                    <a:gd name="T41" fmla="*/ 248 h 561"/>
                    <a:gd name="T42" fmla="*/ 3031 w 3940"/>
                    <a:gd name="T43" fmla="*/ 223 h 561"/>
                    <a:gd name="T44" fmla="*/ 2951 w 3940"/>
                    <a:gd name="T45" fmla="*/ 192 h 561"/>
                    <a:gd name="T46" fmla="*/ 2870 w 3940"/>
                    <a:gd name="T47" fmla="*/ 147 h 561"/>
                    <a:gd name="T48" fmla="*/ 2752 w 3940"/>
                    <a:gd name="T49" fmla="*/ 80 h 561"/>
                    <a:gd name="T50" fmla="*/ 2652 w 3940"/>
                    <a:gd name="T51" fmla="*/ 41 h 561"/>
                    <a:gd name="T52" fmla="*/ 2513 w 3940"/>
                    <a:gd name="T53" fmla="*/ 14 h 561"/>
                    <a:gd name="T54" fmla="*/ 2340 w 3940"/>
                    <a:gd name="T55" fmla="*/ 1 h 561"/>
                    <a:gd name="T56" fmla="*/ 2094 w 3940"/>
                    <a:gd name="T57" fmla="*/ 7 h 561"/>
                    <a:gd name="T58" fmla="*/ 1897 w 3940"/>
                    <a:gd name="T59" fmla="*/ 41 h 561"/>
                    <a:gd name="T60" fmla="*/ 1727 w 3940"/>
                    <a:gd name="T61" fmla="*/ 66 h 561"/>
                    <a:gd name="T62" fmla="*/ 1550 w 3940"/>
                    <a:gd name="T63" fmla="*/ 69 h 561"/>
                    <a:gd name="T64" fmla="*/ 1344 w 3940"/>
                    <a:gd name="T65" fmla="*/ 56 h 561"/>
                    <a:gd name="T66" fmla="*/ 1242 w 3940"/>
                    <a:gd name="T67" fmla="*/ 50 h 561"/>
                    <a:gd name="T68" fmla="*/ 1131 w 3940"/>
                    <a:gd name="T69" fmla="*/ 72 h 561"/>
                    <a:gd name="T70" fmla="*/ 1014 w 3940"/>
                    <a:gd name="T71" fmla="*/ 114 h 561"/>
                    <a:gd name="T72" fmla="*/ 914 w 3940"/>
                    <a:gd name="T73" fmla="*/ 160 h 561"/>
                    <a:gd name="T74" fmla="*/ 840 w 3940"/>
                    <a:gd name="T75" fmla="*/ 203 h 561"/>
                    <a:gd name="T76" fmla="*/ 744 w 3940"/>
                    <a:gd name="T77" fmla="*/ 244 h 561"/>
                    <a:gd name="T78" fmla="*/ 648 w 3940"/>
                    <a:gd name="T79" fmla="*/ 270 h 561"/>
                    <a:gd name="T80" fmla="*/ 503 w 3940"/>
                    <a:gd name="T81" fmla="*/ 279 h 561"/>
                    <a:gd name="T82" fmla="*/ 366 w 3940"/>
                    <a:gd name="T83" fmla="*/ 305 h 561"/>
                    <a:gd name="T84" fmla="*/ 284 w 3940"/>
                    <a:gd name="T85" fmla="*/ 335 h 561"/>
                    <a:gd name="T86" fmla="*/ 242 w 3940"/>
                    <a:gd name="T87" fmla="*/ 360 h 561"/>
                    <a:gd name="T88" fmla="*/ 111 w 3940"/>
                    <a:gd name="T89" fmla="*/ 463 h 561"/>
                    <a:gd name="T90" fmla="*/ 24 w 3940"/>
                    <a:gd name="T91" fmla="*/ 561 h 561"/>
                    <a:gd name="T92" fmla="*/ 185 w 3940"/>
                    <a:gd name="T93" fmla="*/ 471 h 561"/>
                    <a:gd name="T94" fmla="*/ 293 w 3940"/>
                    <a:gd name="T95" fmla="*/ 426 h 561"/>
                    <a:gd name="T96" fmla="*/ 398 w 3940"/>
                    <a:gd name="T97" fmla="*/ 401 h 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940" h="561">
                      <a:moveTo>
                        <a:pt x="422" y="400"/>
                      </a:moveTo>
                      <a:lnTo>
                        <a:pt x="422" y="400"/>
                      </a:lnTo>
                      <a:lnTo>
                        <a:pt x="458" y="398"/>
                      </a:lnTo>
                      <a:lnTo>
                        <a:pt x="493" y="396"/>
                      </a:lnTo>
                      <a:lnTo>
                        <a:pt x="561" y="391"/>
                      </a:lnTo>
                      <a:lnTo>
                        <a:pt x="627" y="383"/>
                      </a:lnTo>
                      <a:lnTo>
                        <a:pt x="690" y="375"/>
                      </a:lnTo>
                      <a:lnTo>
                        <a:pt x="750" y="369"/>
                      </a:lnTo>
                      <a:lnTo>
                        <a:pt x="805" y="362"/>
                      </a:lnTo>
                      <a:lnTo>
                        <a:pt x="833" y="360"/>
                      </a:lnTo>
                      <a:lnTo>
                        <a:pt x="858" y="359"/>
                      </a:lnTo>
                      <a:lnTo>
                        <a:pt x="882" y="358"/>
                      </a:lnTo>
                      <a:lnTo>
                        <a:pt x="905" y="359"/>
                      </a:lnTo>
                      <a:lnTo>
                        <a:pt x="905" y="359"/>
                      </a:lnTo>
                      <a:lnTo>
                        <a:pt x="943" y="360"/>
                      </a:lnTo>
                      <a:lnTo>
                        <a:pt x="982" y="363"/>
                      </a:lnTo>
                      <a:lnTo>
                        <a:pt x="1023" y="368"/>
                      </a:lnTo>
                      <a:lnTo>
                        <a:pt x="1065" y="373"/>
                      </a:lnTo>
                      <a:lnTo>
                        <a:pt x="1107" y="379"/>
                      </a:lnTo>
                      <a:lnTo>
                        <a:pt x="1151" y="385"/>
                      </a:lnTo>
                      <a:lnTo>
                        <a:pt x="1195" y="393"/>
                      </a:lnTo>
                      <a:lnTo>
                        <a:pt x="1238" y="401"/>
                      </a:lnTo>
                      <a:lnTo>
                        <a:pt x="1282" y="410"/>
                      </a:lnTo>
                      <a:lnTo>
                        <a:pt x="1324" y="419"/>
                      </a:lnTo>
                      <a:lnTo>
                        <a:pt x="1366" y="428"/>
                      </a:lnTo>
                      <a:lnTo>
                        <a:pt x="1407" y="439"/>
                      </a:lnTo>
                      <a:lnTo>
                        <a:pt x="1445" y="448"/>
                      </a:lnTo>
                      <a:lnTo>
                        <a:pt x="1482" y="459"/>
                      </a:lnTo>
                      <a:lnTo>
                        <a:pt x="1517" y="469"/>
                      </a:lnTo>
                      <a:lnTo>
                        <a:pt x="1549" y="481"/>
                      </a:lnTo>
                      <a:lnTo>
                        <a:pt x="1549" y="481"/>
                      </a:lnTo>
                      <a:lnTo>
                        <a:pt x="1556" y="483"/>
                      </a:lnTo>
                      <a:lnTo>
                        <a:pt x="1556" y="483"/>
                      </a:lnTo>
                      <a:lnTo>
                        <a:pt x="1588" y="493"/>
                      </a:lnTo>
                      <a:lnTo>
                        <a:pt x="1621" y="504"/>
                      </a:lnTo>
                      <a:lnTo>
                        <a:pt x="1658" y="514"/>
                      </a:lnTo>
                      <a:lnTo>
                        <a:pt x="1696" y="525"/>
                      </a:lnTo>
                      <a:lnTo>
                        <a:pt x="1773" y="544"/>
                      </a:lnTo>
                      <a:lnTo>
                        <a:pt x="1850" y="561"/>
                      </a:lnTo>
                      <a:lnTo>
                        <a:pt x="3940" y="561"/>
                      </a:lnTo>
                      <a:lnTo>
                        <a:pt x="3940" y="561"/>
                      </a:lnTo>
                      <a:lnTo>
                        <a:pt x="3940" y="561"/>
                      </a:lnTo>
                      <a:lnTo>
                        <a:pt x="3940" y="561"/>
                      </a:lnTo>
                      <a:lnTo>
                        <a:pt x="3940" y="558"/>
                      </a:lnTo>
                      <a:lnTo>
                        <a:pt x="3940" y="556"/>
                      </a:lnTo>
                      <a:lnTo>
                        <a:pt x="3938" y="553"/>
                      </a:lnTo>
                      <a:lnTo>
                        <a:pt x="3936" y="551"/>
                      </a:lnTo>
                      <a:lnTo>
                        <a:pt x="3927" y="546"/>
                      </a:lnTo>
                      <a:lnTo>
                        <a:pt x="3915" y="540"/>
                      </a:lnTo>
                      <a:lnTo>
                        <a:pt x="3900" y="536"/>
                      </a:lnTo>
                      <a:lnTo>
                        <a:pt x="3882" y="531"/>
                      </a:lnTo>
                      <a:lnTo>
                        <a:pt x="3839" y="523"/>
                      </a:lnTo>
                      <a:lnTo>
                        <a:pt x="3791" y="513"/>
                      </a:lnTo>
                      <a:lnTo>
                        <a:pt x="3740" y="505"/>
                      </a:lnTo>
                      <a:lnTo>
                        <a:pt x="3691" y="495"/>
                      </a:lnTo>
                      <a:lnTo>
                        <a:pt x="3645" y="486"/>
                      </a:lnTo>
                      <a:lnTo>
                        <a:pt x="3645" y="486"/>
                      </a:lnTo>
                      <a:lnTo>
                        <a:pt x="3625" y="481"/>
                      </a:lnTo>
                      <a:lnTo>
                        <a:pt x="3606" y="475"/>
                      </a:lnTo>
                      <a:lnTo>
                        <a:pt x="3591" y="470"/>
                      </a:lnTo>
                      <a:lnTo>
                        <a:pt x="3580" y="464"/>
                      </a:lnTo>
                      <a:lnTo>
                        <a:pt x="3580" y="464"/>
                      </a:lnTo>
                      <a:lnTo>
                        <a:pt x="3564" y="453"/>
                      </a:lnTo>
                      <a:lnTo>
                        <a:pt x="3546" y="438"/>
                      </a:lnTo>
                      <a:lnTo>
                        <a:pt x="3502" y="400"/>
                      </a:lnTo>
                      <a:lnTo>
                        <a:pt x="3478" y="378"/>
                      </a:lnTo>
                      <a:lnTo>
                        <a:pt x="3452" y="357"/>
                      </a:lnTo>
                      <a:lnTo>
                        <a:pt x="3425" y="335"/>
                      </a:lnTo>
                      <a:lnTo>
                        <a:pt x="3396" y="315"/>
                      </a:lnTo>
                      <a:lnTo>
                        <a:pt x="3396" y="315"/>
                      </a:lnTo>
                      <a:lnTo>
                        <a:pt x="3380" y="305"/>
                      </a:lnTo>
                      <a:lnTo>
                        <a:pt x="3364" y="295"/>
                      </a:lnTo>
                      <a:lnTo>
                        <a:pt x="3347" y="287"/>
                      </a:lnTo>
                      <a:lnTo>
                        <a:pt x="3330" y="280"/>
                      </a:lnTo>
                      <a:lnTo>
                        <a:pt x="3314" y="273"/>
                      </a:lnTo>
                      <a:lnTo>
                        <a:pt x="3297" y="269"/>
                      </a:lnTo>
                      <a:lnTo>
                        <a:pt x="3280" y="265"/>
                      </a:lnTo>
                      <a:lnTo>
                        <a:pt x="3263" y="263"/>
                      </a:lnTo>
                      <a:lnTo>
                        <a:pt x="3263" y="263"/>
                      </a:lnTo>
                      <a:lnTo>
                        <a:pt x="3231" y="261"/>
                      </a:lnTo>
                      <a:lnTo>
                        <a:pt x="3231" y="261"/>
                      </a:lnTo>
                      <a:lnTo>
                        <a:pt x="3196" y="258"/>
                      </a:lnTo>
                      <a:lnTo>
                        <a:pt x="3164" y="254"/>
                      </a:lnTo>
                      <a:lnTo>
                        <a:pt x="3134" y="248"/>
                      </a:lnTo>
                      <a:lnTo>
                        <a:pt x="3105" y="243"/>
                      </a:lnTo>
                      <a:lnTo>
                        <a:pt x="3078" y="237"/>
                      </a:lnTo>
                      <a:lnTo>
                        <a:pt x="3054" y="230"/>
                      </a:lnTo>
                      <a:lnTo>
                        <a:pt x="3031" y="223"/>
                      </a:lnTo>
                      <a:lnTo>
                        <a:pt x="3009" y="216"/>
                      </a:lnTo>
                      <a:lnTo>
                        <a:pt x="2988" y="208"/>
                      </a:lnTo>
                      <a:lnTo>
                        <a:pt x="2969" y="200"/>
                      </a:lnTo>
                      <a:lnTo>
                        <a:pt x="2951" y="192"/>
                      </a:lnTo>
                      <a:lnTo>
                        <a:pt x="2934" y="183"/>
                      </a:lnTo>
                      <a:lnTo>
                        <a:pt x="2901" y="165"/>
                      </a:lnTo>
                      <a:lnTo>
                        <a:pt x="2870" y="147"/>
                      </a:lnTo>
                      <a:lnTo>
                        <a:pt x="2870" y="147"/>
                      </a:lnTo>
                      <a:lnTo>
                        <a:pt x="2833" y="124"/>
                      </a:lnTo>
                      <a:lnTo>
                        <a:pt x="2794" y="101"/>
                      </a:lnTo>
                      <a:lnTo>
                        <a:pt x="2774" y="90"/>
                      </a:lnTo>
                      <a:lnTo>
                        <a:pt x="2752" y="80"/>
                      </a:lnTo>
                      <a:lnTo>
                        <a:pt x="2730" y="69"/>
                      </a:lnTo>
                      <a:lnTo>
                        <a:pt x="2706" y="59"/>
                      </a:lnTo>
                      <a:lnTo>
                        <a:pt x="2680" y="49"/>
                      </a:lnTo>
                      <a:lnTo>
                        <a:pt x="2652" y="41"/>
                      </a:lnTo>
                      <a:lnTo>
                        <a:pt x="2621" y="33"/>
                      </a:lnTo>
                      <a:lnTo>
                        <a:pt x="2588" y="25"/>
                      </a:lnTo>
                      <a:lnTo>
                        <a:pt x="2552" y="19"/>
                      </a:lnTo>
                      <a:lnTo>
                        <a:pt x="2513" y="14"/>
                      </a:lnTo>
                      <a:lnTo>
                        <a:pt x="2471" y="9"/>
                      </a:lnTo>
                      <a:lnTo>
                        <a:pt x="2423" y="5"/>
                      </a:lnTo>
                      <a:lnTo>
                        <a:pt x="2423" y="5"/>
                      </a:lnTo>
                      <a:lnTo>
                        <a:pt x="2340" y="1"/>
                      </a:lnTo>
                      <a:lnTo>
                        <a:pt x="2265" y="0"/>
                      </a:lnTo>
                      <a:lnTo>
                        <a:pt x="2201" y="0"/>
                      </a:lnTo>
                      <a:lnTo>
                        <a:pt x="2144" y="3"/>
                      </a:lnTo>
                      <a:lnTo>
                        <a:pt x="2094" y="7"/>
                      </a:lnTo>
                      <a:lnTo>
                        <a:pt x="2049" y="13"/>
                      </a:lnTo>
                      <a:lnTo>
                        <a:pt x="2008" y="19"/>
                      </a:lnTo>
                      <a:lnTo>
                        <a:pt x="1970" y="26"/>
                      </a:lnTo>
                      <a:lnTo>
                        <a:pt x="1897" y="41"/>
                      </a:lnTo>
                      <a:lnTo>
                        <a:pt x="1859" y="48"/>
                      </a:lnTo>
                      <a:lnTo>
                        <a:pt x="1819" y="56"/>
                      </a:lnTo>
                      <a:lnTo>
                        <a:pt x="1775" y="61"/>
                      </a:lnTo>
                      <a:lnTo>
                        <a:pt x="1727" y="66"/>
                      </a:lnTo>
                      <a:lnTo>
                        <a:pt x="1673" y="68"/>
                      </a:lnTo>
                      <a:lnTo>
                        <a:pt x="1612" y="69"/>
                      </a:lnTo>
                      <a:lnTo>
                        <a:pt x="1612" y="69"/>
                      </a:lnTo>
                      <a:lnTo>
                        <a:pt x="1550" y="69"/>
                      </a:lnTo>
                      <a:lnTo>
                        <a:pt x="1497" y="67"/>
                      </a:lnTo>
                      <a:lnTo>
                        <a:pt x="1449" y="65"/>
                      </a:lnTo>
                      <a:lnTo>
                        <a:pt x="1410" y="62"/>
                      </a:lnTo>
                      <a:lnTo>
                        <a:pt x="1344" y="56"/>
                      </a:lnTo>
                      <a:lnTo>
                        <a:pt x="1315" y="52"/>
                      </a:lnTo>
                      <a:lnTo>
                        <a:pt x="1290" y="51"/>
                      </a:lnTo>
                      <a:lnTo>
                        <a:pt x="1266" y="50"/>
                      </a:lnTo>
                      <a:lnTo>
                        <a:pt x="1242" y="50"/>
                      </a:lnTo>
                      <a:lnTo>
                        <a:pt x="1217" y="52"/>
                      </a:lnTo>
                      <a:lnTo>
                        <a:pt x="1192" y="57"/>
                      </a:lnTo>
                      <a:lnTo>
                        <a:pt x="1163" y="63"/>
                      </a:lnTo>
                      <a:lnTo>
                        <a:pt x="1131" y="72"/>
                      </a:lnTo>
                      <a:lnTo>
                        <a:pt x="1094" y="84"/>
                      </a:lnTo>
                      <a:lnTo>
                        <a:pt x="1053" y="100"/>
                      </a:lnTo>
                      <a:lnTo>
                        <a:pt x="1053" y="100"/>
                      </a:lnTo>
                      <a:lnTo>
                        <a:pt x="1014" y="114"/>
                      </a:lnTo>
                      <a:lnTo>
                        <a:pt x="981" y="128"/>
                      </a:lnTo>
                      <a:lnTo>
                        <a:pt x="955" y="139"/>
                      </a:lnTo>
                      <a:lnTo>
                        <a:pt x="933" y="150"/>
                      </a:lnTo>
                      <a:lnTo>
                        <a:pt x="914" y="160"/>
                      </a:lnTo>
                      <a:lnTo>
                        <a:pt x="899" y="170"/>
                      </a:lnTo>
                      <a:lnTo>
                        <a:pt x="870" y="187"/>
                      </a:lnTo>
                      <a:lnTo>
                        <a:pt x="856" y="195"/>
                      </a:lnTo>
                      <a:lnTo>
                        <a:pt x="840" y="203"/>
                      </a:lnTo>
                      <a:lnTo>
                        <a:pt x="822" y="213"/>
                      </a:lnTo>
                      <a:lnTo>
                        <a:pt x="800" y="222"/>
                      </a:lnTo>
                      <a:lnTo>
                        <a:pt x="774" y="233"/>
                      </a:lnTo>
                      <a:lnTo>
                        <a:pt x="744" y="244"/>
                      </a:lnTo>
                      <a:lnTo>
                        <a:pt x="706" y="257"/>
                      </a:lnTo>
                      <a:lnTo>
                        <a:pt x="661" y="270"/>
                      </a:lnTo>
                      <a:lnTo>
                        <a:pt x="661" y="270"/>
                      </a:lnTo>
                      <a:lnTo>
                        <a:pt x="648" y="270"/>
                      </a:lnTo>
                      <a:lnTo>
                        <a:pt x="615" y="271"/>
                      </a:lnTo>
                      <a:lnTo>
                        <a:pt x="565" y="273"/>
                      </a:lnTo>
                      <a:lnTo>
                        <a:pt x="535" y="276"/>
                      </a:lnTo>
                      <a:lnTo>
                        <a:pt x="503" y="279"/>
                      </a:lnTo>
                      <a:lnTo>
                        <a:pt x="469" y="284"/>
                      </a:lnTo>
                      <a:lnTo>
                        <a:pt x="435" y="289"/>
                      </a:lnTo>
                      <a:lnTo>
                        <a:pt x="400" y="296"/>
                      </a:lnTo>
                      <a:lnTo>
                        <a:pt x="366" y="305"/>
                      </a:lnTo>
                      <a:lnTo>
                        <a:pt x="331" y="316"/>
                      </a:lnTo>
                      <a:lnTo>
                        <a:pt x="315" y="322"/>
                      </a:lnTo>
                      <a:lnTo>
                        <a:pt x="300" y="329"/>
                      </a:lnTo>
                      <a:lnTo>
                        <a:pt x="284" y="335"/>
                      </a:lnTo>
                      <a:lnTo>
                        <a:pt x="269" y="344"/>
                      </a:lnTo>
                      <a:lnTo>
                        <a:pt x="254" y="351"/>
                      </a:lnTo>
                      <a:lnTo>
                        <a:pt x="242" y="360"/>
                      </a:lnTo>
                      <a:lnTo>
                        <a:pt x="242" y="360"/>
                      </a:lnTo>
                      <a:lnTo>
                        <a:pt x="209" y="384"/>
                      </a:lnTo>
                      <a:lnTo>
                        <a:pt x="176" y="410"/>
                      </a:lnTo>
                      <a:lnTo>
                        <a:pt x="143" y="436"/>
                      </a:lnTo>
                      <a:lnTo>
                        <a:pt x="111" y="463"/>
                      </a:lnTo>
                      <a:lnTo>
                        <a:pt x="50" y="515"/>
                      </a:lnTo>
                      <a:lnTo>
                        <a:pt x="0" y="561"/>
                      </a:lnTo>
                      <a:lnTo>
                        <a:pt x="24" y="561"/>
                      </a:lnTo>
                      <a:lnTo>
                        <a:pt x="24" y="561"/>
                      </a:lnTo>
                      <a:lnTo>
                        <a:pt x="64" y="536"/>
                      </a:lnTo>
                      <a:lnTo>
                        <a:pt x="110" y="510"/>
                      </a:lnTo>
                      <a:lnTo>
                        <a:pt x="160" y="484"/>
                      </a:lnTo>
                      <a:lnTo>
                        <a:pt x="185" y="471"/>
                      </a:lnTo>
                      <a:lnTo>
                        <a:pt x="213" y="459"/>
                      </a:lnTo>
                      <a:lnTo>
                        <a:pt x="239" y="447"/>
                      </a:lnTo>
                      <a:lnTo>
                        <a:pt x="266" y="436"/>
                      </a:lnTo>
                      <a:lnTo>
                        <a:pt x="293" y="426"/>
                      </a:lnTo>
                      <a:lnTo>
                        <a:pt x="320" y="418"/>
                      </a:lnTo>
                      <a:lnTo>
                        <a:pt x="347" y="411"/>
                      </a:lnTo>
                      <a:lnTo>
                        <a:pt x="373" y="405"/>
                      </a:lnTo>
                      <a:lnTo>
                        <a:pt x="398" y="401"/>
                      </a:lnTo>
                      <a:lnTo>
                        <a:pt x="422" y="400"/>
                      </a:lnTo>
                      <a:lnTo>
                        <a:pt x="422" y="400"/>
                      </a:lnTo>
                      <a:close/>
                    </a:path>
                  </a:pathLst>
                </a:custGeom>
                <a:solidFill>
                  <a:srgbClr val="639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grpSp>
              <p:nvGrpSpPr>
                <p:cNvPr id="47" name="Group 136"/>
                <p:cNvGrpSpPr/>
                <p:nvPr/>
              </p:nvGrpSpPr>
              <p:grpSpPr>
                <a:xfrm>
                  <a:off x="2518792" y="2752331"/>
                  <a:ext cx="646113" cy="2174875"/>
                  <a:chOff x="3884613" y="4508500"/>
                  <a:chExt cx="646113" cy="2174875"/>
                </a:xfrm>
              </p:grpSpPr>
              <p:sp>
                <p:nvSpPr>
                  <p:cNvPr id="13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884613" y="4789488"/>
                    <a:ext cx="646113" cy="1893887"/>
                  </a:xfrm>
                  <a:prstGeom prst="rect">
                    <a:avLst/>
                  </a:prstGeom>
                  <a:solidFill>
                    <a:srgbClr val="AFC0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37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944938" y="4646613"/>
                    <a:ext cx="511175" cy="214312"/>
                  </a:xfrm>
                  <a:prstGeom prst="rect">
                    <a:avLst/>
                  </a:prstGeom>
                  <a:solidFill>
                    <a:srgbClr val="AFC0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38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4003675" y="4508500"/>
                    <a:ext cx="393700" cy="166687"/>
                  </a:xfrm>
                  <a:prstGeom prst="rect">
                    <a:avLst/>
                  </a:prstGeom>
                  <a:solidFill>
                    <a:srgbClr val="AFC0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</p:grpSp>
            <p:grpSp>
              <p:nvGrpSpPr>
                <p:cNvPr id="48" name="Group 139"/>
                <p:cNvGrpSpPr/>
                <p:nvPr/>
              </p:nvGrpSpPr>
              <p:grpSpPr>
                <a:xfrm>
                  <a:off x="2609279" y="3138094"/>
                  <a:ext cx="450850" cy="900112"/>
                  <a:chOff x="3975100" y="4894263"/>
                  <a:chExt cx="450850" cy="900112"/>
                </a:xfrm>
              </p:grpSpPr>
              <p:sp>
                <p:nvSpPr>
                  <p:cNvPr id="12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3975100" y="4894263"/>
                    <a:ext cx="79375" cy="176212"/>
                  </a:xfrm>
                  <a:prstGeom prst="rect">
                    <a:avLst/>
                  </a:prstGeom>
                  <a:solidFill>
                    <a:srgbClr val="7E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2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4098925" y="4894263"/>
                    <a:ext cx="79375" cy="176212"/>
                  </a:xfrm>
                  <a:prstGeom prst="rect">
                    <a:avLst/>
                  </a:prstGeom>
                  <a:solidFill>
                    <a:srgbClr val="7E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23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222750" y="4894263"/>
                    <a:ext cx="79375" cy="176212"/>
                  </a:xfrm>
                  <a:prstGeom prst="rect">
                    <a:avLst/>
                  </a:prstGeom>
                  <a:solidFill>
                    <a:srgbClr val="7E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24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346575" y="4894263"/>
                    <a:ext cx="79375" cy="176212"/>
                  </a:xfrm>
                  <a:prstGeom prst="rect">
                    <a:avLst/>
                  </a:prstGeom>
                  <a:solidFill>
                    <a:srgbClr val="7E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25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975100" y="5135563"/>
                    <a:ext cx="79375" cy="176212"/>
                  </a:xfrm>
                  <a:prstGeom prst="rect">
                    <a:avLst/>
                  </a:prstGeom>
                  <a:solidFill>
                    <a:srgbClr val="7E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26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4098925" y="5135563"/>
                    <a:ext cx="79375" cy="176212"/>
                  </a:xfrm>
                  <a:prstGeom prst="rect">
                    <a:avLst/>
                  </a:prstGeom>
                  <a:solidFill>
                    <a:srgbClr val="7E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2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4222750" y="5135563"/>
                    <a:ext cx="79375" cy="176212"/>
                  </a:xfrm>
                  <a:prstGeom prst="rect">
                    <a:avLst/>
                  </a:prstGeom>
                  <a:solidFill>
                    <a:srgbClr val="7E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2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4346575" y="5135563"/>
                    <a:ext cx="79375" cy="176212"/>
                  </a:xfrm>
                  <a:prstGeom prst="rect">
                    <a:avLst/>
                  </a:prstGeom>
                  <a:solidFill>
                    <a:srgbClr val="7E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29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975100" y="5376863"/>
                    <a:ext cx="79375" cy="176212"/>
                  </a:xfrm>
                  <a:prstGeom prst="rect">
                    <a:avLst/>
                  </a:prstGeom>
                  <a:solidFill>
                    <a:srgbClr val="7E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30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4098925" y="5376863"/>
                    <a:ext cx="79375" cy="176212"/>
                  </a:xfrm>
                  <a:prstGeom prst="rect">
                    <a:avLst/>
                  </a:prstGeom>
                  <a:solidFill>
                    <a:srgbClr val="7E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31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4222750" y="5376863"/>
                    <a:ext cx="79375" cy="176212"/>
                  </a:xfrm>
                  <a:prstGeom prst="rect">
                    <a:avLst/>
                  </a:prstGeom>
                  <a:solidFill>
                    <a:srgbClr val="7E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32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4346575" y="5376863"/>
                    <a:ext cx="79375" cy="176212"/>
                  </a:xfrm>
                  <a:prstGeom prst="rect">
                    <a:avLst/>
                  </a:prstGeom>
                  <a:solidFill>
                    <a:srgbClr val="7E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33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3975100" y="5618163"/>
                    <a:ext cx="79375" cy="176212"/>
                  </a:xfrm>
                  <a:prstGeom prst="rect">
                    <a:avLst/>
                  </a:prstGeom>
                  <a:solidFill>
                    <a:srgbClr val="7E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34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098925" y="5618163"/>
                    <a:ext cx="79375" cy="176212"/>
                  </a:xfrm>
                  <a:prstGeom prst="rect">
                    <a:avLst/>
                  </a:prstGeom>
                  <a:solidFill>
                    <a:srgbClr val="7E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35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222750" y="5618163"/>
                    <a:ext cx="79375" cy="176212"/>
                  </a:xfrm>
                  <a:prstGeom prst="rect">
                    <a:avLst/>
                  </a:prstGeom>
                  <a:solidFill>
                    <a:srgbClr val="7E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</p:grpSp>
            <p:sp>
              <p:nvSpPr>
                <p:cNvPr id="49" name="Rectangle 53"/>
                <p:cNvSpPr>
                  <a:spLocks noChangeArrowheads="1"/>
                </p:cNvSpPr>
                <p:nvPr/>
              </p:nvSpPr>
              <p:spPr bwMode="auto">
                <a:xfrm>
                  <a:off x="3382392" y="3634981"/>
                  <a:ext cx="717550" cy="1358900"/>
                </a:xfrm>
                <a:prstGeom prst="rect">
                  <a:avLst/>
                </a:prstGeom>
                <a:solidFill>
                  <a:srgbClr val="FFA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50" name="Rectangle 54"/>
                <p:cNvSpPr>
                  <a:spLocks noChangeArrowheads="1"/>
                </p:cNvSpPr>
                <p:nvPr/>
              </p:nvSpPr>
              <p:spPr bwMode="auto">
                <a:xfrm>
                  <a:off x="3499867" y="3796906"/>
                  <a:ext cx="142875" cy="71437"/>
                </a:xfrm>
                <a:prstGeom prst="rect">
                  <a:avLst/>
                </a:prstGeom>
                <a:solidFill>
                  <a:srgbClr val="FCD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51" name="Rectangle 55"/>
                <p:cNvSpPr>
                  <a:spLocks noChangeArrowheads="1"/>
                </p:cNvSpPr>
                <p:nvPr/>
              </p:nvSpPr>
              <p:spPr bwMode="auto">
                <a:xfrm>
                  <a:off x="3668142" y="3796906"/>
                  <a:ext cx="144463" cy="71437"/>
                </a:xfrm>
                <a:prstGeom prst="rect">
                  <a:avLst/>
                </a:prstGeom>
                <a:solidFill>
                  <a:srgbClr val="FCD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52" name="Rectangle 56"/>
                <p:cNvSpPr>
                  <a:spLocks noChangeArrowheads="1"/>
                </p:cNvSpPr>
                <p:nvPr/>
              </p:nvSpPr>
              <p:spPr bwMode="auto">
                <a:xfrm>
                  <a:off x="3838004" y="3796906"/>
                  <a:ext cx="144463" cy="71437"/>
                </a:xfrm>
                <a:prstGeom prst="rect">
                  <a:avLst/>
                </a:prstGeom>
                <a:solidFill>
                  <a:srgbClr val="FCD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53" name="Rectangle 57"/>
                <p:cNvSpPr>
                  <a:spLocks noChangeArrowheads="1"/>
                </p:cNvSpPr>
                <p:nvPr/>
              </p:nvSpPr>
              <p:spPr bwMode="auto">
                <a:xfrm>
                  <a:off x="3499867" y="3927081"/>
                  <a:ext cx="142875" cy="71437"/>
                </a:xfrm>
                <a:prstGeom prst="rect">
                  <a:avLst/>
                </a:prstGeom>
                <a:solidFill>
                  <a:srgbClr val="FCD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54" name="Rectangle 58"/>
                <p:cNvSpPr>
                  <a:spLocks noChangeArrowheads="1"/>
                </p:cNvSpPr>
                <p:nvPr/>
              </p:nvSpPr>
              <p:spPr bwMode="auto">
                <a:xfrm>
                  <a:off x="3668142" y="3927081"/>
                  <a:ext cx="144463" cy="71437"/>
                </a:xfrm>
                <a:prstGeom prst="rect">
                  <a:avLst/>
                </a:prstGeom>
                <a:solidFill>
                  <a:srgbClr val="FCD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55" name="Rectangle 59"/>
                <p:cNvSpPr>
                  <a:spLocks noChangeArrowheads="1"/>
                </p:cNvSpPr>
                <p:nvPr/>
              </p:nvSpPr>
              <p:spPr bwMode="auto">
                <a:xfrm>
                  <a:off x="3838004" y="3927081"/>
                  <a:ext cx="144463" cy="71437"/>
                </a:xfrm>
                <a:prstGeom prst="rect">
                  <a:avLst/>
                </a:prstGeom>
                <a:solidFill>
                  <a:srgbClr val="FCD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56" name="Rectangle 60"/>
                <p:cNvSpPr>
                  <a:spLocks noChangeArrowheads="1"/>
                </p:cNvSpPr>
                <p:nvPr/>
              </p:nvSpPr>
              <p:spPr bwMode="auto">
                <a:xfrm>
                  <a:off x="3499867" y="4054081"/>
                  <a:ext cx="142875" cy="71437"/>
                </a:xfrm>
                <a:prstGeom prst="rect">
                  <a:avLst/>
                </a:prstGeom>
                <a:solidFill>
                  <a:srgbClr val="FCD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57" name="Rectangle 61"/>
                <p:cNvSpPr>
                  <a:spLocks noChangeArrowheads="1"/>
                </p:cNvSpPr>
                <p:nvPr/>
              </p:nvSpPr>
              <p:spPr bwMode="auto">
                <a:xfrm>
                  <a:off x="3668142" y="4054081"/>
                  <a:ext cx="144463" cy="71437"/>
                </a:xfrm>
                <a:prstGeom prst="rect">
                  <a:avLst/>
                </a:prstGeom>
                <a:solidFill>
                  <a:srgbClr val="FCD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58" name="Rectangle 62"/>
                <p:cNvSpPr>
                  <a:spLocks noChangeArrowheads="1"/>
                </p:cNvSpPr>
                <p:nvPr/>
              </p:nvSpPr>
              <p:spPr bwMode="auto">
                <a:xfrm>
                  <a:off x="3838004" y="4054081"/>
                  <a:ext cx="144463" cy="71437"/>
                </a:xfrm>
                <a:prstGeom prst="rect">
                  <a:avLst/>
                </a:prstGeom>
                <a:solidFill>
                  <a:srgbClr val="FCD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59" name="Rectangle 63"/>
                <p:cNvSpPr>
                  <a:spLocks noChangeArrowheads="1"/>
                </p:cNvSpPr>
                <p:nvPr/>
              </p:nvSpPr>
              <p:spPr bwMode="auto">
                <a:xfrm>
                  <a:off x="3499867" y="4184256"/>
                  <a:ext cx="142875" cy="71437"/>
                </a:xfrm>
                <a:prstGeom prst="rect">
                  <a:avLst/>
                </a:prstGeom>
                <a:solidFill>
                  <a:srgbClr val="FCD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60" name="Rectangle 64"/>
                <p:cNvSpPr>
                  <a:spLocks noChangeArrowheads="1"/>
                </p:cNvSpPr>
                <p:nvPr/>
              </p:nvSpPr>
              <p:spPr bwMode="auto">
                <a:xfrm>
                  <a:off x="3668142" y="4184256"/>
                  <a:ext cx="144463" cy="71437"/>
                </a:xfrm>
                <a:prstGeom prst="rect">
                  <a:avLst/>
                </a:prstGeom>
                <a:solidFill>
                  <a:srgbClr val="FCD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61" name="Rectangle 65"/>
                <p:cNvSpPr>
                  <a:spLocks noChangeArrowheads="1"/>
                </p:cNvSpPr>
                <p:nvPr/>
              </p:nvSpPr>
              <p:spPr bwMode="auto">
                <a:xfrm>
                  <a:off x="3838004" y="4184256"/>
                  <a:ext cx="144463" cy="71437"/>
                </a:xfrm>
                <a:prstGeom prst="rect">
                  <a:avLst/>
                </a:prstGeom>
                <a:solidFill>
                  <a:srgbClr val="FCD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62" name="Rectangle 66"/>
                <p:cNvSpPr>
                  <a:spLocks noChangeArrowheads="1"/>
                </p:cNvSpPr>
                <p:nvPr/>
              </p:nvSpPr>
              <p:spPr bwMode="auto">
                <a:xfrm>
                  <a:off x="3499867" y="4314431"/>
                  <a:ext cx="142875" cy="71437"/>
                </a:xfrm>
                <a:prstGeom prst="rect">
                  <a:avLst/>
                </a:prstGeom>
                <a:solidFill>
                  <a:srgbClr val="FCD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63" name="Rectangle 67"/>
                <p:cNvSpPr>
                  <a:spLocks noChangeArrowheads="1"/>
                </p:cNvSpPr>
                <p:nvPr/>
              </p:nvSpPr>
              <p:spPr bwMode="auto">
                <a:xfrm>
                  <a:off x="3668142" y="4314431"/>
                  <a:ext cx="144463" cy="71437"/>
                </a:xfrm>
                <a:prstGeom prst="rect">
                  <a:avLst/>
                </a:prstGeom>
                <a:solidFill>
                  <a:srgbClr val="FCD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64" name="Rectangle 68"/>
                <p:cNvSpPr>
                  <a:spLocks noChangeArrowheads="1"/>
                </p:cNvSpPr>
                <p:nvPr/>
              </p:nvSpPr>
              <p:spPr bwMode="auto">
                <a:xfrm>
                  <a:off x="3838004" y="4314431"/>
                  <a:ext cx="144463" cy="71437"/>
                </a:xfrm>
                <a:prstGeom prst="rect">
                  <a:avLst/>
                </a:prstGeom>
                <a:solidFill>
                  <a:srgbClr val="FCD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65" name="Rectangle 69"/>
                <p:cNvSpPr>
                  <a:spLocks noChangeArrowheads="1"/>
                </p:cNvSpPr>
                <p:nvPr/>
              </p:nvSpPr>
              <p:spPr bwMode="auto">
                <a:xfrm>
                  <a:off x="3499867" y="4441431"/>
                  <a:ext cx="142875" cy="71437"/>
                </a:xfrm>
                <a:prstGeom prst="rect">
                  <a:avLst/>
                </a:prstGeom>
                <a:solidFill>
                  <a:srgbClr val="FCD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66" name="Rectangle 70"/>
                <p:cNvSpPr>
                  <a:spLocks noChangeArrowheads="1"/>
                </p:cNvSpPr>
                <p:nvPr/>
              </p:nvSpPr>
              <p:spPr bwMode="auto">
                <a:xfrm>
                  <a:off x="3668142" y="4441431"/>
                  <a:ext cx="144463" cy="71437"/>
                </a:xfrm>
                <a:prstGeom prst="rect">
                  <a:avLst/>
                </a:prstGeom>
                <a:solidFill>
                  <a:srgbClr val="FCD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67" name="Rectangle 71"/>
                <p:cNvSpPr>
                  <a:spLocks noChangeArrowheads="1"/>
                </p:cNvSpPr>
                <p:nvPr/>
              </p:nvSpPr>
              <p:spPr bwMode="auto">
                <a:xfrm>
                  <a:off x="3838004" y="4441431"/>
                  <a:ext cx="144463" cy="71437"/>
                </a:xfrm>
                <a:prstGeom prst="rect">
                  <a:avLst/>
                </a:prstGeom>
                <a:solidFill>
                  <a:srgbClr val="FCD0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68" name="Freeform 72"/>
                <p:cNvSpPr>
                  <a:spLocks/>
                </p:cNvSpPr>
                <p:nvPr/>
              </p:nvSpPr>
              <p:spPr bwMode="auto">
                <a:xfrm>
                  <a:off x="1640904" y="4746231"/>
                  <a:ext cx="2898775" cy="369887"/>
                </a:xfrm>
                <a:custGeom>
                  <a:avLst/>
                  <a:gdLst>
                    <a:gd name="T0" fmla="*/ 1525 w 1826"/>
                    <a:gd name="T1" fmla="*/ 140 h 233"/>
                    <a:gd name="T2" fmla="*/ 1525 w 1826"/>
                    <a:gd name="T3" fmla="*/ 140 h 233"/>
                    <a:gd name="T4" fmla="*/ 1493 w 1826"/>
                    <a:gd name="T5" fmla="*/ 128 h 233"/>
                    <a:gd name="T6" fmla="*/ 1458 w 1826"/>
                    <a:gd name="T7" fmla="*/ 116 h 233"/>
                    <a:gd name="T8" fmla="*/ 1421 w 1826"/>
                    <a:gd name="T9" fmla="*/ 104 h 233"/>
                    <a:gd name="T10" fmla="*/ 1383 w 1826"/>
                    <a:gd name="T11" fmla="*/ 92 h 233"/>
                    <a:gd name="T12" fmla="*/ 1342 w 1826"/>
                    <a:gd name="T13" fmla="*/ 80 h 233"/>
                    <a:gd name="T14" fmla="*/ 1300 w 1826"/>
                    <a:gd name="T15" fmla="*/ 70 h 233"/>
                    <a:gd name="T16" fmla="*/ 1258 w 1826"/>
                    <a:gd name="T17" fmla="*/ 60 h 233"/>
                    <a:gd name="T18" fmla="*/ 1214 w 1826"/>
                    <a:gd name="T19" fmla="*/ 49 h 233"/>
                    <a:gd name="T20" fmla="*/ 1171 w 1826"/>
                    <a:gd name="T21" fmla="*/ 40 h 233"/>
                    <a:gd name="T22" fmla="*/ 1127 w 1826"/>
                    <a:gd name="T23" fmla="*/ 31 h 233"/>
                    <a:gd name="T24" fmla="*/ 1083 w 1826"/>
                    <a:gd name="T25" fmla="*/ 24 h 233"/>
                    <a:gd name="T26" fmla="*/ 1041 w 1826"/>
                    <a:gd name="T27" fmla="*/ 17 h 233"/>
                    <a:gd name="T28" fmla="*/ 999 w 1826"/>
                    <a:gd name="T29" fmla="*/ 11 h 233"/>
                    <a:gd name="T30" fmla="*/ 958 w 1826"/>
                    <a:gd name="T31" fmla="*/ 6 h 233"/>
                    <a:gd name="T32" fmla="*/ 919 w 1826"/>
                    <a:gd name="T33" fmla="*/ 3 h 233"/>
                    <a:gd name="T34" fmla="*/ 881 w 1826"/>
                    <a:gd name="T35" fmla="*/ 1 h 233"/>
                    <a:gd name="T36" fmla="*/ 881 w 1826"/>
                    <a:gd name="T37" fmla="*/ 1 h 233"/>
                    <a:gd name="T38" fmla="*/ 858 w 1826"/>
                    <a:gd name="T39" fmla="*/ 0 h 233"/>
                    <a:gd name="T40" fmla="*/ 834 w 1826"/>
                    <a:gd name="T41" fmla="*/ 1 h 233"/>
                    <a:gd name="T42" fmla="*/ 809 w 1826"/>
                    <a:gd name="T43" fmla="*/ 3 h 233"/>
                    <a:gd name="T44" fmla="*/ 781 w 1826"/>
                    <a:gd name="T45" fmla="*/ 5 h 233"/>
                    <a:gd name="T46" fmla="*/ 726 w 1826"/>
                    <a:gd name="T47" fmla="*/ 11 h 233"/>
                    <a:gd name="T48" fmla="*/ 666 w 1826"/>
                    <a:gd name="T49" fmla="*/ 20 h 233"/>
                    <a:gd name="T50" fmla="*/ 603 w 1826"/>
                    <a:gd name="T51" fmla="*/ 28 h 233"/>
                    <a:gd name="T52" fmla="*/ 537 w 1826"/>
                    <a:gd name="T53" fmla="*/ 37 h 233"/>
                    <a:gd name="T54" fmla="*/ 469 w 1826"/>
                    <a:gd name="T55" fmla="*/ 44 h 233"/>
                    <a:gd name="T56" fmla="*/ 434 w 1826"/>
                    <a:gd name="T57" fmla="*/ 46 h 233"/>
                    <a:gd name="T58" fmla="*/ 398 w 1826"/>
                    <a:gd name="T59" fmla="*/ 48 h 233"/>
                    <a:gd name="T60" fmla="*/ 398 w 1826"/>
                    <a:gd name="T61" fmla="*/ 48 h 233"/>
                    <a:gd name="T62" fmla="*/ 374 w 1826"/>
                    <a:gd name="T63" fmla="*/ 50 h 233"/>
                    <a:gd name="T64" fmla="*/ 349 w 1826"/>
                    <a:gd name="T65" fmla="*/ 54 h 233"/>
                    <a:gd name="T66" fmla="*/ 323 w 1826"/>
                    <a:gd name="T67" fmla="*/ 61 h 233"/>
                    <a:gd name="T68" fmla="*/ 296 w 1826"/>
                    <a:gd name="T69" fmla="*/ 69 h 233"/>
                    <a:gd name="T70" fmla="*/ 269 w 1826"/>
                    <a:gd name="T71" fmla="*/ 78 h 233"/>
                    <a:gd name="T72" fmla="*/ 242 w 1826"/>
                    <a:gd name="T73" fmla="*/ 90 h 233"/>
                    <a:gd name="T74" fmla="*/ 215 w 1826"/>
                    <a:gd name="T75" fmla="*/ 101 h 233"/>
                    <a:gd name="T76" fmla="*/ 189 w 1826"/>
                    <a:gd name="T77" fmla="*/ 115 h 233"/>
                    <a:gd name="T78" fmla="*/ 161 w 1826"/>
                    <a:gd name="T79" fmla="*/ 130 h 233"/>
                    <a:gd name="T80" fmla="*/ 136 w 1826"/>
                    <a:gd name="T81" fmla="*/ 144 h 233"/>
                    <a:gd name="T82" fmla="*/ 86 w 1826"/>
                    <a:gd name="T83" fmla="*/ 175 h 233"/>
                    <a:gd name="T84" fmla="*/ 40 w 1826"/>
                    <a:gd name="T85" fmla="*/ 205 h 233"/>
                    <a:gd name="T86" fmla="*/ 0 w 1826"/>
                    <a:gd name="T87" fmla="*/ 233 h 233"/>
                    <a:gd name="T88" fmla="*/ 1826 w 1826"/>
                    <a:gd name="T89" fmla="*/ 233 h 233"/>
                    <a:gd name="T90" fmla="*/ 1826 w 1826"/>
                    <a:gd name="T91" fmla="*/ 233 h 233"/>
                    <a:gd name="T92" fmla="*/ 1749 w 1826"/>
                    <a:gd name="T93" fmla="*/ 213 h 233"/>
                    <a:gd name="T94" fmla="*/ 1672 w 1826"/>
                    <a:gd name="T95" fmla="*/ 191 h 233"/>
                    <a:gd name="T96" fmla="*/ 1634 w 1826"/>
                    <a:gd name="T97" fmla="*/ 179 h 233"/>
                    <a:gd name="T98" fmla="*/ 1597 w 1826"/>
                    <a:gd name="T99" fmla="*/ 167 h 233"/>
                    <a:gd name="T100" fmla="*/ 1564 w 1826"/>
                    <a:gd name="T101" fmla="*/ 156 h 233"/>
                    <a:gd name="T102" fmla="*/ 1532 w 1826"/>
                    <a:gd name="T103" fmla="*/ 143 h 233"/>
                    <a:gd name="T104" fmla="*/ 1532 w 1826"/>
                    <a:gd name="T105" fmla="*/ 143 h 233"/>
                    <a:gd name="T106" fmla="*/ 1525 w 1826"/>
                    <a:gd name="T107" fmla="*/ 140 h 233"/>
                    <a:gd name="T108" fmla="*/ 1525 w 1826"/>
                    <a:gd name="T109" fmla="*/ 14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826" h="233">
                      <a:moveTo>
                        <a:pt x="1525" y="140"/>
                      </a:moveTo>
                      <a:lnTo>
                        <a:pt x="1525" y="140"/>
                      </a:lnTo>
                      <a:lnTo>
                        <a:pt x="1493" y="128"/>
                      </a:lnTo>
                      <a:lnTo>
                        <a:pt x="1458" y="116"/>
                      </a:lnTo>
                      <a:lnTo>
                        <a:pt x="1421" y="104"/>
                      </a:lnTo>
                      <a:lnTo>
                        <a:pt x="1383" y="92"/>
                      </a:lnTo>
                      <a:lnTo>
                        <a:pt x="1342" y="80"/>
                      </a:lnTo>
                      <a:lnTo>
                        <a:pt x="1300" y="70"/>
                      </a:lnTo>
                      <a:lnTo>
                        <a:pt x="1258" y="60"/>
                      </a:lnTo>
                      <a:lnTo>
                        <a:pt x="1214" y="49"/>
                      </a:lnTo>
                      <a:lnTo>
                        <a:pt x="1171" y="40"/>
                      </a:lnTo>
                      <a:lnTo>
                        <a:pt x="1127" y="31"/>
                      </a:lnTo>
                      <a:lnTo>
                        <a:pt x="1083" y="24"/>
                      </a:lnTo>
                      <a:lnTo>
                        <a:pt x="1041" y="17"/>
                      </a:lnTo>
                      <a:lnTo>
                        <a:pt x="999" y="11"/>
                      </a:lnTo>
                      <a:lnTo>
                        <a:pt x="958" y="6"/>
                      </a:lnTo>
                      <a:lnTo>
                        <a:pt x="919" y="3"/>
                      </a:lnTo>
                      <a:lnTo>
                        <a:pt x="881" y="1"/>
                      </a:lnTo>
                      <a:lnTo>
                        <a:pt x="881" y="1"/>
                      </a:lnTo>
                      <a:lnTo>
                        <a:pt x="858" y="0"/>
                      </a:lnTo>
                      <a:lnTo>
                        <a:pt x="834" y="1"/>
                      </a:lnTo>
                      <a:lnTo>
                        <a:pt x="809" y="3"/>
                      </a:lnTo>
                      <a:lnTo>
                        <a:pt x="781" y="5"/>
                      </a:lnTo>
                      <a:lnTo>
                        <a:pt x="726" y="11"/>
                      </a:lnTo>
                      <a:lnTo>
                        <a:pt x="666" y="20"/>
                      </a:lnTo>
                      <a:lnTo>
                        <a:pt x="603" y="28"/>
                      </a:lnTo>
                      <a:lnTo>
                        <a:pt x="537" y="37"/>
                      </a:lnTo>
                      <a:lnTo>
                        <a:pt x="469" y="44"/>
                      </a:lnTo>
                      <a:lnTo>
                        <a:pt x="434" y="46"/>
                      </a:lnTo>
                      <a:lnTo>
                        <a:pt x="398" y="48"/>
                      </a:lnTo>
                      <a:lnTo>
                        <a:pt x="398" y="48"/>
                      </a:lnTo>
                      <a:lnTo>
                        <a:pt x="374" y="50"/>
                      </a:lnTo>
                      <a:lnTo>
                        <a:pt x="349" y="54"/>
                      </a:lnTo>
                      <a:lnTo>
                        <a:pt x="323" y="61"/>
                      </a:lnTo>
                      <a:lnTo>
                        <a:pt x="296" y="69"/>
                      </a:lnTo>
                      <a:lnTo>
                        <a:pt x="269" y="78"/>
                      </a:lnTo>
                      <a:lnTo>
                        <a:pt x="242" y="90"/>
                      </a:lnTo>
                      <a:lnTo>
                        <a:pt x="215" y="101"/>
                      </a:lnTo>
                      <a:lnTo>
                        <a:pt x="189" y="115"/>
                      </a:lnTo>
                      <a:lnTo>
                        <a:pt x="161" y="130"/>
                      </a:lnTo>
                      <a:lnTo>
                        <a:pt x="136" y="144"/>
                      </a:lnTo>
                      <a:lnTo>
                        <a:pt x="86" y="175"/>
                      </a:lnTo>
                      <a:lnTo>
                        <a:pt x="40" y="205"/>
                      </a:lnTo>
                      <a:lnTo>
                        <a:pt x="0" y="233"/>
                      </a:lnTo>
                      <a:lnTo>
                        <a:pt x="1826" y="233"/>
                      </a:lnTo>
                      <a:lnTo>
                        <a:pt x="1826" y="233"/>
                      </a:lnTo>
                      <a:lnTo>
                        <a:pt x="1749" y="213"/>
                      </a:lnTo>
                      <a:lnTo>
                        <a:pt x="1672" y="191"/>
                      </a:lnTo>
                      <a:lnTo>
                        <a:pt x="1634" y="179"/>
                      </a:lnTo>
                      <a:lnTo>
                        <a:pt x="1597" y="167"/>
                      </a:lnTo>
                      <a:lnTo>
                        <a:pt x="1564" y="156"/>
                      </a:lnTo>
                      <a:lnTo>
                        <a:pt x="1532" y="143"/>
                      </a:lnTo>
                      <a:lnTo>
                        <a:pt x="1532" y="143"/>
                      </a:lnTo>
                      <a:lnTo>
                        <a:pt x="1525" y="140"/>
                      </a:lnTo>
                      <a:lnTo>
                        <a:pt x="1525" y="140"/>
                      </a:lnTo>
                      <a:close/>
                    </a:path>
                  </a:pathLst>
                </a:custGeom>
                <a:solidFill>
                  <a:srgbClr val="57840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69" name="Freeform 73"/>
                <p:cNvSpPr>
                  <a:spLocks/>
                </p:cNvSpPr>
                <p:nvPr/>
              </p:nvSpPr>
              <p:spPr bwMode="auto">
                <a:xfrm>
                  <a:off x="5482654" y="2972994"/>
                  <a:ext cx="1133475" cy="2143125"/>
                </a:xfrm>
                <a:custGeom>
                  <a:avLst/>
                  <a:gdLst>
                    <a:gd name="T0" fmla="*/ 714 w 714"/>
                    <a:gd name="T1" fmla="*/ 1350 h 1350"/>
                    <a:gd name="T2" fmla="*/ 0 w 714"/>
                    <a:gd name="T3" fmla="*/ 1350 h 1350"/>
                    <a:gd name="T4" fmla="*/ 0 w 714"/>
                    <a:gd name="T5" fmla="*/ 481 h 1350"/>
                    <a:gd name="T6" fmla="*/ 357 w 714"/>
                    <a:gd name="T7" fmla="*/ 0 h 1350"/>
                    <a:gd name="T8" fmla="*/ 714 w 714"/>
                    <a:gd name="T9" fmla="*/ 481 h 1350"/>
                    <a:gd name="T10" fmla="*/ 714 w 714"/>
                    <a:gd name="T11" fmla="*/ 1350 h 1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4" h="1350">
                      <a:moveTo>
                        <a:pt x="714" y="1350"/>
                      </a:moveTo>
                      <a:lnTo>
                        <a:pt x="0" y="1350"/>
                      </a:lnTo>
                      <a:lnTo>
                        <a:pt x="0" y="481"/>
                      </a:lnTo>
                      <a:lnTo>
                        <a:pt x="357" y="0"/>
                      </a:lnTo>
                      <a:lnTo>
                        <a:pt x="714" y="481"/>
                      </a:lnTo>
                      <a:lnTo>
                        <a:pt x="714" y="1350"/>
                      </a:lnTo>
                      <a:close/>
                    </a:path>
                  </a:pathLst>
                </a:cu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70" name="Freeform 74"/>
                <p:cNvSpPr>
                  <a:spLocks/>
                </p:cNvSpPr>
                <p:nvPr/>
              </p:nvSpPr>
              <p:spPr bwMode="auto">
                <a:xfrm>
                  <a:off x="5712842" y="3703244"/>
                  <a:ext cx="273050" cy="273050"/>
                </a:xfrm>
                <a:custGeom>
                  <a:avLst/>
                  <a:gdLst>
                    <a:gd name="T0" fmla="*/ 172 w 172"/>
                    <a:gd name="T1" fmla="*/ 86 h 172"/>
                    <a:gd name="T2" fmla="*/ 171 w 172"/>
                    <a:gd name="T3" fmla="*/ 69 h 172"/>
                    <a:gd name="T4" fmla="*/ 165 w 172"/>
                    <a:gd name="T5" fmla="*/ 53 h 172"/>
                    <a:gd name="T6" fmla="*/ 157 w 172"/>
                    <a:gd name="T7" fmla="*/ 38 h 172"/>
                    <a:gd name="T8" fmla="*/ 147 w 172"/>
                    <a:gd name="T9" fmla="*/ 26 h 172"/>
                    <a:gd name="T10" fmla="*/ 134 w 172"/>
                    <a:gd name="T11" fmla="*/ 15 h 172"/>
                    <a:gd name="T12" fmla="*/ 119 w 172"/>
                    <a:gd name="T13" fmla="*/ 8 h 172"/>
                    <a:gd name="T14" fmla="*/ 104 w 172"/>
                    <a:gd name="T15" fmla="*/ 2 h 172"/>
                    <a:gd name="T16" fmla="*/ 86 w 172"/>
                    <a:gd name="T17" fmla="*/ 0 h 172"/>
                    <a:gd name="T18" fmla="*/ 77 w 172"/>
                    <a:gd name="T19" fmla="*/ 1 h 172"/>
                    <a:gd name="T20" fmla="*/ 61 w 172"/>
                    <a:gd name="T21" fmla="*/ 5 h 172"/>
                    <a:gd name="T22" fmla="*/ 45 w 172"/>
                    <a:gd name="T23" fmla="*/ 11 h 172"/>
                    <a:gd name="T24" fmla="*/ 31 w 172"/>
                    <a:gd name="T25" fmla="*/ 20 h 172"/>
                    <a:gd name="T26" fmla="*/ 20 w 172"/>
                    <a:gd name="T27" fmla="*/ 32 h 172"/>
                    <a:gd name="T28" fmla="*/ 10 w 172"/>
                    <a:gd name="T29" fmla="*/ 45 h 172"/>
                    <a:gd name="T30" fmla="*/ 4 w 172"/>
                    <a:gd name="T31" fmla="*/ 61 h 172"/>
                    <a:gd name="T32" fmla="*/ 1 w 172"/>
                    <a:gd name="T33" fmla="*/ 78 h 172"/>
                    <a:gd name="T34" fmla="*/ 0 w 172"/>
                    <a:gd name="T35" fmla="*/ 86 h 172"/>
                    <a:gd name="T36" fmla="*/ 2 w 172"/>
                    <a:gd name="T37" fmla="*/ 104 h 172"/>
                    <a:gd name="T38" fmla="*/ 7 w 172"/>
                    <a:gd name="T39" fmla="*/ 120 h 172"/>
                    <a:gd name="T40" fmla="*/ 15 w 172"/>
                    <a:gd name="T41" fmla="*/ 134 h 172"/>
                    <a:gd name="T42" fmla="*/ 25 w 172"/>
                    <a:gd name="T43" fmla="*/ 147 h 172"/>
                    <a:gd name="T44" fmla="*/ 39 w 172"/>
                    <a:gd name="T45" fmla="*/ 157 h 172"/>
                    <a:gd name="T46" fmla="*/ 53 w 172"/>
                    <a:gd name="T47" fmla="*/ 166 h 172"/>
                    <a:gd name="T48" fmla="*/ 69 w 172"/>
                    <a:gd name="T49" fmla="*/ 171 h 172"/>
                    <a:gd name="T50" fmla="*/ 86 w 172"/>
                    <a:gd name="T51" fmla="*/ 172 h 172"/>
                    <a:gd name="T52" fmla="*/ 95 w 172"/>
                    <a:gd name="T53" fmla="*/ 172 h 172"/>
                    <a:gd name="T54" fmla="*/ 112 w 172"/>
                    <a:gd name="T55" fmla="*/ 168 h 172"/>
                    <a:gd name="T56" fmla="*/ 128 w 172"/>
                    <a:gd name="T57" fmla="*/ 162 h 172"/>
                    <a:gd name="T58" fmla="*/ 141 w 172"/>
                    <a:gd name="T59" fmla="*/ 152 h 172"/>
                    <a:gd name="T60" fmla="*/ 153 w 172"/>
                    <a:gd name="T61" fmla="*/ 141 h 172"/>
                    <a:gd name="T62" fmla="*/ 162 w 172"/>
                    <a:gd name="T63" fmla="*/ 127 h 172"/>
                    <a:gd name="T64" fmla="*/ 169 w 172"/>
                    <a:gd name="T65" fmla="*/ 112 h 172"/>
                    <a:gd name="T66" fmla="*/ 172 w 172"/>
                    <a:gd name="T67" fmla="*/ 96 h 172"/>
                    <a:gd name="T68" fmla="*/ 172 w 172"/>
                    <a:gd name="T69" fmla="*/ 86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2" h="172">
                      <a:moveTo>
                        <a:pt x="172" y="86"/>
                      </a:moveTo>
                      <a:lnTo>
                        <a:pt x="172" y="86"/>
                      </a:lnTo>
                      <a:lnTo>
                        <a:pt x="172" y="78"/>
                      </a:lnTo>
                      <a:lnTo>
                        <a:pt x="171" y="69"/>
                      </a:lnTo>
                      <a:lnTo>
                        <a:pt x="169" y="61"/>
                      </a:lnTo>
                      <a:lnTo>
                        <a:pt x="165" y="53"/>
                      </a:lnTo>
                      <a:lnTo>
                        <a:pt x="162" y="45"/>
                      </a:lnTo>
                      <a:lnTo>
                        <a:pt x="157" y="38"/>
                      </a:lnTo>
                      <a:lnTo>
                        <a:pt x="153" y="32"/>
                      </a:lnTo>
                      <a:lnTo>
                        <a:pt x="147" y="26"/>
                      </a:lnTo>
                      <a:lnTo>
                        <a:pt x="141" y="20"/>
                      </a:lnTo>
                      <a:lnTo>
                        <a:pt x="134" y="15"/>
                      </a:lnTo>
                      <a:lnTo>
                        <a:pt x="128" y="11"/>
                      </a:lnTo>
                      <a:lnTo>
                        <a:pt x="119" y="8"/>
                      </a:lnTo>
                      <a:lnTo>
                        <a:pt x="112" y="5"/>
                      </a:lnTo>
                      <a:lnTo>
                        <a:pt x="104" y="2"/>
                      </a:lnTo>
                      <a:lnTo>
                        <a:pt x="95" y="1"/>
                      </a:lnTo>
                      <a:lnTo>
                        <a:pt x="86" y="0"/>
                      </a:lnTo>
                      <a:lnTo>
                        <a:pt x="86" y="0"/>
                      </a:lnTo>
                      <a:lnTo>
                        <a:pt x="77" y="1"/>
                      </a:lnTo>
                      <a:lnTo>
                        <a:pt x="69" y="2"/>
                      </a:lnTo>
                      <a:lnTo>
                        <a:pt x="61" y="5"/>
                      </a:lnTo>
                      <a:lnTo>
                        <a:pt x="53" y="8"/>
                      </a:lnTo>
                      <a:lnTo>
                        <a:pt x="45" y="11"/>
                      </a:lnTo>
                      <a:lnTo>
                        <a:pt x="39" y="15"/>
                      </a:lnTo>
                      <a:lnTo>
                        <a:pt x="31" y="20"/>
                      </a:lnTo>
                      <a:lnTo>
                        <a:pt x="25" y="26"/>
                      </a:lnTo>
                      <a:lnTo>
                        <a:pt x="20" y="32"/>
                      </a:lnTo>
                      <a:lnTo>
                        <a:pt x="15" y="38"/>
                      </a:lnTo>
                      <a:lnTo>
                        <a:pt x="10" y="45"/>
                      </a:lnTo>
                      <a:lnTo>
                        <a:pt x="7" y="53"/>
                      </a:lnTo>
                      <a:lnTo>
                        <a:pt x="4" y="61"/>
                      </a:lnTo>
                      <a:lnTo>
                        <a:pt x="2" y="69"/>
                      </a:lnTo>
                      <a:lnTo>
                        <a:pt x="1" y="78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1" y="96"/>
                      </a:lnTo>
                      <a:lnTo>
                        <a:pt x="2" y="104"/>
                      </a:lnTo>
                      <a:lnTo>
                        <a:pt x="4" y="112"/>
                      </a:lnTo>
                      <a:lnTo>
                        <a:pt x="7" y="120"/>
                      </a:lnTo>
                      <a:lnTo>
                        <a:pt x="10" y="127"/>
                      </a:lnTo>
                      <a:lnTo>
                        <a:pt x="15" y="134"/>
                      </a:lnTo>
                      <a:lnTo>
                        <a:pt x="20" y="141"/>
                      </a:lnTo>
                      <a:lnTo>
                        <a:pt x="25" y="147"/>
                      </a:lnTo>
                      <a:lnTo>
                        <a:pt x="31" y="152"/>
                      </a:lnTo>
                      <a:lnTo>
                        <a:pt x="39" y="157"/>
                      </a:lnTo>
                      <a:lnTo>
                        <a:pt x="45" y="162"/>
                      </a:lnTo>
                      <a:lnTo>
                        <a:pt x="53" y="166"/>
                      </a:lnTo>
                      <a:lnTo>
                        <a:pt x="61" y="168"/>
                      </a:lnTo>
                      <a:lnTo>
                        <a:pt x="69" y="171"/>
                      </a:lnTo>
                      <a:lnTo>
                        <a:pt x="77" y="172"/>
                      </a:lnTo>
                      <a:lnTo>
                        <a:pt x="86" y="172"/>
                      </a:lnTo>
                      <a:lnTo>
                        <a:pt x="86" y="172"/>
                      </a:lnTo>
                      <a:lnTo>
                        <a:pt x="95" y="172"/>
                      </a:lnTo>
                      <a:lnTo>
                        <a:pt x="104" y="171"/>
                      </a:lnTo>
                      <a:lnTo>
                        <a:pt x="112" y="168"/>
                      </a:lnTo>
                      <a:lnTo>
                        <a:pt x="119" y="166"/>
                      </a:lnTo>
                      <a:lnTo>
                        <a:pt x="128" y="162"/>
                      </a:lnTo>
                      <a:lnTo>
                        <a:pt x="134" y="157"/>
                      </a:lnTo>
                      <a:lnTo>
                        <a:pt x="141" y="152"/>
                      </a:lnTo>
                      <a:lnTo>
                        <a:pt x="147" y="147"/>
                      </a:lnTo>
                      <a:lnTo>
                        <a:pt x="153" y="141"/>
                      </a:lnTo>
                      <a:lnTo>
                        <a:pt x="157" y="134"/>
                      </a:lnTo>
                      <a:lnTo>
                        <a:pt x="162" y="127"/>
                      </a:lnTo>
                      <a:lnTo>
                        <a:pt x="165" y="120"/>
                      </a:lnTo>
                      <a:lnTo>
                        <a:pt x="169" y="112"/>
                      </a:lnTo>
                      <a:lnTo>
                        <a:pt x="171" y="104"/>
                      </a:lnTo>
                      <a:lnTo>
                        <a:pt x="172" y="96"/>
                      </a:lnTo>
                      <a:lnTo>
                        <a:pt x="172" y="86"/>
                      </a:lnTo>
                      <a:lnTo>
                        <a:pt x="172" y="86"/>
                      </a:ln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71" name="Freeform 75"/>
                <p:cNvSpPr>
                  <a:spLocks/>
                </p:cNvSpPr>
                <p:nvPr/>
              </p:nvSpPr>
              <p:spPr bwMode="auto">
                <a:xfrm>
                  <a:off x="6112892" y="3703244"/>
                  <a:ext cx="273050" cy="273050"/>
                </a:xfrm>
                <a:custGeom>
                  <a:avLst/>
                  <a:gdLst>
                    <a:gd name="T0" fmla="*/ 172 w 172"/>
                    <a:gd name="T1" fmla="*/ 86 h 172"/>
                    <a:gd name="T2" fmla="*/ 170 w 172"/>
                    <a:gd name="T3" fmla="*/ 69 h 172"/>
                    <a:gd name="T4" fmla="*/ 165 w 172"/>
                    <a:gd name="T5" fmla="*/ 53 h 172"/>
                    <a:gd name="T6" fmla="*/ 157 w 172"/>
                    <a:gd name="T7" fmla="*/ 38 h 172"/>
                    <a:gd name="T8" fmla="*/ 146 w 172"/>
                    <a:gd name="T9" fmla="*/ 26 h 172"/>
                    <a:gd name="T10" fmla="*/ 133 w 172"/>
                    <a:gd name="T11" fmla="*/ 15 h 172"/>
                    <a:gd name="T12" fmla="*/ 119 w 172"/>
                    <a:gd name="T13" fmla="*/ 8 h 172"/>
                    <a:gd name="T14" fmla="*/ 103 w 172"/>
                    <a:gd name="T15" fmla="*/ 2 h 172"/>
                    <a:gd name="T16" fmla="*/ 86 w 172"/>
                    <a:gd name="T17" fmla="*/ 0 h 172"/>
                    <a:gd name="T18" fmla="*/ 77 w 172"/>
                    <a:gd name="T19" fmla="*/ 1 h 172"/>
                    <a:gd name="T20" fmla="*/ 60 w 172"/>
                    <a:gd name="T21" fmla="*/ 5 h 172"/>
                    <a:gd name="T22" fmla="*/ 44 w 172"/>
                    <a:gd name="T23" fmla="*/ 11 h 172"/>
                    <a:gd name="T24" fmla="*/ 31 w 172"/>
                    <a:gd name="T25" fmla="*/ 20 h 172"/>
                    <a:gd name="T26" fmla="*/ 19 w 172"/>
                    <a:gd name="T27" fmla="*/ 32 h 172"/>
                    <a:gd name="T28" fmla="*/ 10 w 172"/>
                    <a:gd name="T29" fmla="*/ 45 h 172"/>
                    <a:gd name="T30" fmla="*/ 4 w 172"/>
                    <a:gd name="T31" fmla="*/ 61 h 172"/>
                    <a:gd name="T32" fmla="*/ 0 w 172"/>
                    <a:gd name="T33" fmla="*/ 78 h 172"/>
                    <a:gd name="T34" fmla="*/ 0 w 172"/>
                    <a:gd name="T35" fmla="*/ 86 h 172"/>
                    <a:gd name="T36" fmla="*/ 1 w 172"/>
                    <a:gd name="T37" fmla="*/ 104 h 172"/>
                    <a:gd name="T38" fmla="*/ 7 w 172"/>
                    <a:gd name="T39" fmla="*/ 120 h 172"/>
                    <a:gd name="T40" fmla="*/ 15 w 172"/>
                    <a:gd name="T41" fmla="*/ 134 h 172"/>
                    <a:gd name="T42" fmla="*/ 26 w 172"/>
                    <a:gd name="T43" fmla="*/ 147 h 172"/>
                    <a:gd name="T44" fmla="*/ 38 w 172"/>
                    <a:gd name="T45" fmla="*/ 157 h 172"/>
                    <a:gd name="T46" fmla="*/ 53 w 172"/>
                    <a:gd name="T47" fmla="*/ 166 h 172"/>
                    <a:gd name="T48" fmla="*/ 68 w 172"/>
                    <a:gd name="T49" fmla="*/ 171 h 172"/>
                    <a:gd name="T50" fmla="*/ 86 w 172"/>
                    <a:gd name="T51" fmla="*/ 172 h 172"/>
                    <a:gd name="T52" fmla="*/ 95 w 172"/>
                    <a:gd name="T53" fmla="*/ 172 h 172"/>
                    <a:gd name="T54" fmla="*/ 111 w 172"/>
                    <a:gd name="T55" fmla="*/ 168 h 172"/>
                    <a:gd name="T56" fmla="*/ 127 w 172"/>
                    <a:gd name="T57" fmla="*/ 162 h 172"/>
                    <a:gd name="T58" fmla="*/ 141 w 172"/>
                    <a:gd name="T59" fmla="*/ 152 h 172"/>
                    <a:gd name="T60" fmla="*/ 152 w 172"/>
                    <a:gd name="T61" fmla="*/ 141 h 172"/>
                    <a:gd name="T62" fmla="*/ 162 w 172"/>
                    <a:gd name="T63" fmla="*/ 127 h 172"/>
                    <a:gd name="T64" fmla="*/ 168 w 172"/>
                    <a:gd name="T65" fmla="*/ 112 h 172"/>
                    <a:gd name="T66" fmla="*/ 171 w 172"/>
                    <a:gd name="T67" fmla="*/ 96 h 172"/>
                    <a:gd name="T68" fmla="*/ 172 w 172"/>
                    <a:gd name="T69" fmla="*/ 86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2" h="172">
                      <a:moveTo>
                        <a:pt x="172" y="86"/>
                      </a:moveTo>
                      <a:lnTo>
                        <a:pt x="172" y="86"/>
                      </a:lnTo>
                      <a:lnTo>
                        <a:pt x="171" y="78"/>
                      </a:lnTo>
                      <a:lnTo>
                        <a:pt x="170" y="69"/>
                      </a:lnTo>
                      <a:lnTo>
                        <a:pt x="168" y="61"/>
                      </a:lnTo>
                      <a:lnTo>
                        <a:pt x="165" y="53"/>
                      </a:lnTo>
                      <a:lnTo>
                        <a:pt x="162" y="45"/>
                      </a:lnTo>
                      <a:lnTo>
                        <a:pt x="157" y="38"/>
                      </a:lnTo>
                      <a:lnTo>
                        <a:pt x="152" y="32"/>
                      </a:lnTo>
                      <a:lnTo>
                        <a:pt x="146" y="26"/>
                      </a:lnTo>
                      <a:lnTo>
                        <a:pt x="141" y="20"/>
                      </a:lnTo>
                      <a:lnTo>
                        <a:pt x="133" y="15"/>
                      </a:lnTo>
                      <a:lnTo>
                        <a:pt x="127" y="11"/>
                      </a:lnTo>
                      <a:lnTo>
                        <a:pt x="119" y="8"/>
                      </a:lnTo>
                      <a:lnTo>
                        <a:pt x="111" y="5"/>
                      </a:lnTo>
                      <a:lnTo>
                        <a:pt x="103" y="2"/>
                      </a:lnTo>
                      <a:lnTo>
                        <a:pt x="95" y="1"/>
                      </a:lnTo>
                      <a:lnTo>
                        <a:pt x="86" y="0"/>
                      </a:lnTo>
                      <a:lnTo>
                        <a:pt x="86" y="0"/>
                      </a:lnTo>
                      <a:lnTo>
                        <a:pt x="77" y="1"/>
                      </a:lnTo>
                      <a:lnTo>
                        <a:pt x="68" y="2"/>
                      </a:lnTo>
                      <a:lnTo>
                        <a:pt x="60" y="5"/>
                      </a:lnTo>
                      <a:lnTo>
                        <a:pt x="53" y="8"/>
                      </a:lnTo>
                      <a:lnTo>
                        <a:pt x="44" y="11"/>
                      </a:lnTo>
                      <a:lnTo>
                        <a:pt x="38" y="15"/>
                      </a:lnTo>
                      <a:lnTo>
                        <a:pt x="31" y="20"/>
                      </a:lnTo>
                      <a:lnTo>
                        <a:pt x="26" y="26"/>
                      </a:lnTo>
                      <a:lnTo>
                        <a:pt x="19" y="32"/>
                      </a:lnTo>
                      <a:lnTo>
                        <a:pt x="15" y="38"/>
                      </a:lnTo>
                      <a:lnTo>
                        <a:pt x="10" y="45"/>
                      </a:lnTo>
                      <a:lnTo>
                        <a:pt x="7" y="53"/>
                      </a:lnTo>
                      <a:lnTo>
                        <a:pt x="4" y="61"/>
                      </a:lnTo>
                      <a:lnTo>
                        <a:pt x="1" y="69"/>
                      </a:lnTo>
                      <a:lnTo>
                        <a:pt x="0" y="78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96"/>
                      </a:lnTo>
                      <a:lnTo>
                        <a:pt x="1" y="104"/>
                      </a:lnTo>
                      <a:lnTo>
                        <a:pt x="4" y="112"/>
                      </a:lnTo>
                      <a:lnTo>
                        <a:pt x="7" y="120"/>
                      </a:lnTo>
                      <a:lnTo>
                        <a:pt x="10" y="127"/>
                      </a:lnTo>
                      <a:lnTo>
                        <a:pt x="15" y="134"/>
                      </a:lnTo>
                      <a:lnTo>
                        <a:pt x="19" y="141"/>
                      </a:lnTo>
                      <a:lnTo>
                        <a:pt x="26" y="147"/>
                      </a:lnTo>
                      <a:lnTo>
                        <a:pt x="31" y="152"/>
                      </a:lnTo>
                      <a:lnTo>
                        <a:pt x="38" y="157"/>
                      </a:lnTo>
                      <a:lnTo>
                        <a:pt x="44" y="162"/>
                      </a:lnTo>
                      <a:lnTo>
                        <a:pt x="53" y="166"/>
                      </a:lnTo>
                      <a:lnTo>
                        <a:pt x="60" y="168"/>
                      </a:lnTo>
                      <a:lnTo>
                        <a:pt x="68" y="171"/>
                      </a:lnTo>
                      <a:lnTo>
                        <a:pt x="77" y="172"/>
                      </a:lnTo>
                      <a:lnTo>
                        <a:pt x="86" y="172"/>
                      </a:lnTo>
                      <a:lnTo>
                        <a:pt x="86" y="172"/>
                      </a:lnTo>
                      <a:lnTo>
                        <a:pt x="95" y="172"/>
                      </a:lnTo>
                      <a:lnTo>
                        <a:pt x="103" y="171"/>
                      </a:lnTo>
                      <a:lnTo>
                        <a:pt x="111" y="168"/>
                      </a:lnTo>
                      <a:lnTo>
                        <a:pt x="119" y="166"/>
                      </a:lnTo>
                      <a:lnTo>
                        <a:pt x="127" y="162"/>
                      </a:lnTo>
                      <a:lnTo>
                        <a:pt x="133" y="157"/>
                      </a:lnTo>
                      <a:lnTo>
                        <a:pt x="141" y="152"/>
                      </a:lnTo>
                      <a:lnTo>
                        <a:pt x="146" y="147"/>
                      </a:lnTo>
                      <a:lnTo>
                        <a:pt x="152" y="141"/>
                      </a:lnTo>
                      <a:lnTo>
                        <a:pt x="157" y="134"/>
                      </a:lnTo>
                      <a:lnTo>
                        <a:pt x="162" y="127"/>
                      </a:lnTo>
                      <a:lnTo>
                        <a:pt x="165" y="120"/>
                      </a:lnTo>
                      <a:lnTo>
                        <a:pt x="168" y="112"/>
                      </a:lnTo>
                      <a:lnTo>
                        <a:pt x="170" y="104"/>
                      </a:lnTo>
                      <a:lnTo>
                        <a:pt x="171" y="96"/>
                      </a:lnTo>
                      <a:lnTo>
                        <a:pt x="172" y="86"/>
                      </a:lnTo>
                      <a:lnTo>
                        <a:pt x="172" y="86"/>
                      </a:ln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72" name="Freeform 76"/>
                <p:cNvSpPr>
                  <a:spLocks/>
                </p:cNvSpPr>
                <p:nvPr/>
              </p:nvSpPr>
              <p:spPr bwMode="auto">
                <a:xfrm>
                  <a:off x="5712842" y="4092181"/>
                  <a:ext cx="273050" cy="271462"/>
                </a:xfrm>
                <a:custGeom>
                  <a:avLst/>
                  <a:gdLst>
                    <a:gd name="T0" fmla="*/ 172 w 172"/>
                    <a:gd name="T1" fmla="*/ 85 h 171"/>
                    <a:gd name="T2" fmla="*/ 171 w 172"/>
                    <a:gd name="T3" fmla="*/ 68 h 171"/>
                    <a:gd name="T4" fmla="*/ 165 w 172"/>
                    <a:gd name="T5" fmla="*/ 53 h 171"/>
                    <a:gd name="T6" fmla="*/ 157 w 172"/>
                    <a:gd name="T7" fmla="*/ 38 h 171"/>
                    <a:gd name="T8" fmla="*/ 147 w 172"/>
                    <a:gd name="T9" fmla="*/ 26 h 171"/>
                    <a:gd name="T10" fmla="*/ 134 w 172"/>
                    <a:gd name="T11" fmla="*/ 15 h 171"/>
                    <a:gd name="T12" fmla="*/ 119 w 172"/>
                    <a:gd name="T13" fmla="*/ 7 h 171"/>
                    <a:gd name="T14" fmla="*/ 104 w 172"/>
                    <a:gd name="T15" fmla="*/ 1 h 171"/>
                    <a:gd name="T16" fmla="*/ 86 w 172"/>
                    <a:gd name="T17" fmla="*/ 0 h 171"/>
                    <a:gd name="T18" fmla="*/ 77 w 172"/>
                    <a:gd name="T19" fmla="*/ 0 h 171"/>
                    <a:gd name="T20" fmla="*/ 61 w 172"/>
                    <a:gd name="T21" fmla="*/ 4 h 171"/>
                    <a:gd name="T22" fmla="*/ 45 w 172"/>
                    <a:gd name="T23" fmla="*/ 10 h 171"/>
                    <a:gd name="T24" fmla="*/ 31 w 172"/>
                    <a:gd name="T25" fmla="*/ 19 h 171"/>
                    <a:gd name="T26" fmla="*/ 20 w 172"/>
                    <a:gd name="T27" fmla="*/ 31 h 171"/>
                    <a:gd name="T28" fmla="*/ 10 w 172"/>
                    <a:gd name="T29" fmla="*/ 44 h 171"/>
                    <a:gd name="T30" fmla="*/ 4 w 172"/>
                    <a:gd name="T31" fmla="*/ 60 h 171"/>
                    <a:gd name="T32" fmla="*/ 1 w 172"/>
                    <a:gd name="T33" fmla="*/ 77 h 171"/>
                    <a:gd name="T34" fmla="*/ 0 w 172"/>
                    <a:gd name="T35" fmla="*/ 85 h 171"/>
                    <a:gd name="T36" fmla="*/ 2 w 172"/>
                    <a:gd name="T37" fmla="*/ 103 h 171"/>
                    <a:gd name="T38" fmla="*/ 7 w 172"/>
                    <a:gd name="T39" fmla="*/ 119 h 171"/>
                    <a:gd name="T40" fmla="*/ 15 w 172"/>
                    <a:gd name="T41" fmla="*/ 133 h 171"/>
                    <a:gd name="T42" fmla="*/ 25 w 172"/>
                    <a:gd name="T43" fmla="*/ 146 h 171"/>
                    <a:gd name="T44" fmla="*/ 39 w 172"/>
                    <a:gd name="T45" fmla="*/ 156 h 171"/>
                    <a:gd name="T46" fmla="*/ 53 w 172"/>
                    <a:gd name="T47" fmla="*/ 165 h 171"/>
                    <a:gd name="T48" fmla="*/ 69 w 172"/>
                    <a:gd name="T49" fmla="*/ 170 h 171"/>
                    <a:gd name="T50" fmla="*/ 86 w 172"/>
                    <a:gd name="T51" fmla="*/ 171 h 171"/>
                    <a:gd name="T52" fmla="*/ 95 w 172"/>
                    <a:gd name="T53" fmla="*/ 171 h 171"/>
                    <a:gd name="T54" fmla="*/ 112 w 172"/>
                    <a:gd name="T55" fmla="*/ 168 h 171"/>
                    <a:gd name="T56" fmla="*/ 128 w 172"/>
                    <a:gd name="T57" fmla="*/ 162 h 171"/>
                    <a:gd name="T58" fmla="*/ 141 w 172"/>
                    <a:gd name="T59" fmla="*/ 152 h 171"/>
                    <a:gd name="T60" fmla="*/ 153 w 172"/>
                    <a:gd name="T61" fmla="*/ 141 h 171"/>
                    <a:gd name="T62" fmla="*/ 162 w 172"/>
                    <a:gd name="T63" fmla="*/ 127 h 171"/>
                    <a:gd name="T64" fmla="*/ 169 w 172"/>
                    <a:gd name="T65" fmla="*/ 111 h 171"/>
                    <a:gd name="T66" fmla="*/ 172 w 172"/>
                    <a:gd name="T67" fmla="*/ 95 h 171"/>
                    <a:gd name="T68" fmla="*/ 172 w 172"/>
                    <a:gd name="T69" fmla="*/ 8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2" h="171">
                      <a:moveTo>
                        <a:pt x="172" y="85"/>
                      </a:moveTo>
                      <a:lnTo>
                        <a:pt x="172" y="85"/>
                      </a:lnTo>
                      <a:lnTo>
                        <a:pt x="172" y="77"/>
                      </a:lnTo>
                      <a:lnTo>
                        <a:pt x="171" y="68"/>
                      </a:lnTo>
                      <a:lnTo>
                        <a:pt x="169" y="60"/>
                      </a:lnTo>
                      <a:lnTo>
                        <a:pt x="165" y="53"/>
                      </a:lnTo>
                      <a:lnTo>
                        <a:pt x="162" y="44"/>
                      </a:lnTo>
                      <a:lnTo>
                        <a:pt x="157" y="38"/>
                      </a:lnTo>
                      <a:lnTo>
                        <a:pt x="153" y="31"/>
                      </a:lnTo>
                      <a:lnTo>
                        <a:pt x="147" y="26"/>
                      </a:lnTo>
                      <a:lnTo>
                        <a:pt x="141" y="19"/>
                      </a:lnTo>
                      <a:lnTo>
                        <a:pt x="134" y="15"/>
                      </a:lnTo>
                      <a:lnTo>
                        <a:pt x="128" y="10"/>
                      </a:lnTo>
                      <a:lnTo>
                        <a:pt x="119" y="7"/>
                      </a:lnTo>
                      <a:lnTo>
                        <a:pt x="112" y="4"/>
                      </a:lnTo>
                      <a:lnTo>
                        <a:pt x="104" y="1"/>
                      </a:lnTo>
                      <a:lnTo>
                        <a:pt x="95" y="0"/>
                      </a:lnTo>
                      <a:lnTo>
                        <a:pt x="86" y="0"/>
                      </a:lnTo>
                      <a:lnTo>
                        <a:pt x="86" y="0"/>
                      </a:lnTo>
                      <a:lnTo>
                        <a:pt x="77" y="0"/>
                      </a:lnTo>
                      <a:lnTo>
                        <a:pt x="69" y="1"/>
                      </a:lnTo>
                      <a:lnTo>
                        <a:pt x="61" y="4"/>
                      </a:lnTo>
                      <a:lnTo>
                        <a:pt x="53" y="7"/>
                      </a:lnTo>
                      <a:lnTo>
                        <a:pt x="45" y="10"/>
                      </a:lnTo>
                      <a:lnTo>
                        <a:pt x="39" y="15"/>
                      </a:lnTo>
                      <a:lnTo>
                        <a:pt x="31" y="19"/>
                      </a:lnTo>
                      <a:lnTo>
                        <a:pt x="25" y="26"/>
                      </a:lnTo>
                      <a:lnTo>
                        <a:pt x="20" y="31"/>
                      </a:lnTo>
                      <a:lnTo>
                        <a:pt x="15" y="38"/>
                      </a:lnTo>
                      <a:lnTo>
                        <a:pt x="10" y="44"/>
                      </a:lnTo>
                      <a:lnTo>
                        <a:pt x="7" y="53"/>
                      </a:lnTo>
                      <a:lnTo>
                        <a:pt x="4" y="60"/>
                      </a:lnTo>
                      <a:lnTo>
                        <a:pt x="2" y="68"/>
                      </a:lnTo>
                      <a:lnTo>
                        <a:pt x="1" y="77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1" y="95"/>
                      </a:lnTo>
                      <a:lnTo>
                        <a:pt x="2" y="103"/>
                      </a:lnTo>
                      <a:lnTo>
                        <a:pt x="4" y="111"/>
                      </a:lnTo>
                      <a:lnTo>
                        <a:pt x="7" y="119"/>
                      </a:lnTo>
                      <a:lnTo>
                        <a:pt x="10" y="127"/>
                      </a:lnTo>
                      <a:lnTo>
                        <a:pt x="15" y="133"/>
                      </a:lnTo>
                      <a:lnTo>
                        <a:pt x="20" y="141"/>
                      </a:lnTo>
                      <a:lnTo>
                        <a:pt x="25" y="146"/>
                      </a:lnTo>
                      <a:lnTo>
                        <a:pt x="31" y="152"/>
                      </a:lnTo>
                      <a:lnTo>
                        <a:pt x="39" y="156"/>
                      </a:lnTo>
                      <a:lnTo>
                        <a:pt x="45" y="162"/>
                      </a:lnTo>
                      <a:lnTo>
                        <a:pt x="53" y="165"/>
                      </a:lnTo>
                      <a:lnTo>
                        <a:pt x="61" y="168"/>
                      </a:lnTo>
                      <a:lnTo>
                        <a:pt x="69" y="170"/>
                      </a:lnTo>
                      <a:lnTo>
                        <a:pt x="77" y="171"/>
                      </a:lnTo>
                      <a:lnTo>
                        <a:pt x="86" y="171"/>
                      </a:lnTo>
                      <a:lnTo>
                        <a:pt x="86" y="171"/>
                      </a:lnTo>
                      <a:lnTo>
                        <a:pt x="95" y="171"/>
                      </a:lnTo>
                      <a:lnTo>
                        <a:pt x="104" y="170"/>
                      </a:lnTo>
                      <a:lnTo>
                        <a:pt x="112" y="168"/>
                      </a:lnTo>
                      <a:lnTo>
                        <a:pt x="119" y="165"/>
                      </a:lnTo>
                      <a:lnTo>
                        <a:pt x="128" y="162"/>
                      </a:lnTo>
                      <a:lnTo>
                        <a:pt x="134" y="156"/>
                      </a:lnTo>
                      <a:lnTo>
                        <a:pt x="141" y="152"/>
                      </a:lnTo>
                      <a:lnTo>
                        <a:pt x="147" y="146"/>
                      </a:lnTo>
                      <a:lnTo>
                        <a:pt x="153" y="141"/>
                      </a:lnTo>
                      <a:lnTo>
                        <a:pt x="157" y="133"/>
                      </a:lnTo>
                      <a:lnTo>
                        <a:pt x="162" y="127"/>
                      </a:lnTo>
                      <a:lnTo>
                        <a:pt x="165" y="119"/>
                      </a:lnTo>
                      <a:lnTo>
                        <a:pt x="169" y="111"/>
                      </a:lnTo>
                      <a:lnTo>
                        <a:pt x="171" y="103"/>
                      </a:lnTo>
                      <a:lnTo>
                        <a:pt x="172" y="95"/>
                      </a:lnTo>
                      <a:lnTo>
                        <a:pt x="172" y="85"/>
                      </a:lnTo>
                      <a:lnTo>
                        <a:pt x="172" y="85"/>
                      </a:ln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73" name="Freeform 77"/>
                <p:cNvSpPr>
                  <a:spLocks/>
                </p:cNvSpPr>
                <p:nvPr/>
              </p:nvSpPr>
              <p:spPr bwMode="auto">
                <a:xfrm>
                  <a:off x="6112892" y="4092181"/>
                  <a:ext cx="273050" cy="271462"/>
                </a:xfrm>
                <a:custGeom>
                  <a:avLst/>
                  <a:gdLst>
                    <a:gd name="T0" fmla="*/ 172 w 172"/>
                    <a:gd name="T1" fmla="*/ 85 h 171"/>
                    <a:gd name="T2" fmla="*/ 170 w 172"/>
                    <a:gd name="T3" fmla="*/ 68 h 171"/>
                    <a:gd name="T4" fmla="*/ 165 w 172"/>
                    <a:gd name="T5" fmla="*/ 53 h 171"/>
                    <a:gd name="T6" fmla="*/ 157 w 172"/>
                    <a:gd name="T7" fmla="*/ 38 h 171"/>
                    <a:gd name="T8" fmla="*/ 146 w 172"/>
                    <a:gd name="T9" fmla="*/ 26 h 171"/>
                    <a:gd name="T10" fmla="*/ 133 w 172"/>
                    <a:gd name="T11" fmla="*/ 15 h 171"/>
                    <a:gd name="T12" fmla="*/ 119 w 172"/>
                    <a:gd name="T13" fmla="*/ 7 h 171"/>
                    <a:gd name="T14" fmla="*/ 103 w 172"/>
                    <a:gd name="T15" fmla="*/ 1 h 171"/>
                    <a:gd name="T16" fmla="*/ 86 w 172"/>
                    <a:gd name="T17" fmla="*/ 0 h 171"/>
                    <a:gd name="T18" fmla="*/ 77 w 172"/>
                    <a:gd name="T19" fmla="*/ 0 h 171"/>
                    <a:gd name="T20" fmla="*/ 60 w 172"/>
                    <a:gd name="T21" fmla="*/ 4 h 171"/>
                    <a:gd name="T22" fmla="*/ 44 w 172"/>
                    <a:gd name="T23" fmla="*/ 10 h 171"/>
                    <a:gd name="T24" fmla="*/ 31 w 172"/>
                    <a:gd name="T25" fmla="*/ 19 h 171"/>
                    <a:gd name="T26" fmla="*/ 19 w 172"/>
                    <a:gd name="T27" fmla="*/ 31 h 171"/>
                    <a:gd name="T28" fmla="*/ 10 w 172"/>
                    <a:gd name="T29" fmla="*/ 44 h 171"/>
                    <a:gd name="T30" fmla="*/ 4 w 172"/>
                    <a:gd name="T31" fmla="*/ 60 h 171"/>
                    <a:gd name="T32" fmla="*/ 0 w 172"/>
                    <a:gd name="T33" fmla="*/ 77 h 171"/>
                    <a:gd name="T34" fmla="*/ 0 w 172"/>
                    <a:gd name="T35" fmla="*/ 85 h 171"/>
                    <a:gd name="T36" fmla="*/ 1 w 172"/>
                    <a:gd name="T37" fmla="*/ 103 h 171"/>
                    <a:gd name="T38" fmla="*/ 7 w 172"/>
                    <a:gd name="T39" fmla="*/ 119 h 171"/>
                    <a:gd name="T40" fmla="*/ 15 w 172"/>
                    <a:gd name="T41" fmla="*/ 133 h 171"/>
                    <a:gd name="T42" fmla="*/ 26 w 172"/>
                    <a:gd name="T43" fmla="*/ 146 h 171"/>
                    <a:gd name="T44" fmla="*/ 38 w 172"/>
                    <a:gd name="T45" fmla="*/ 156 h 171"/>
                    <a:gd name="T46" fmla="*/ 53 w 172"/>
                    <a:gd name="T47" fmla="*/ 165 h 171"/>
                    <a:gd name="T48" fmla="*/ 68 w 172"/>
                    <a:gd name="T49" fmla="*/ 170 h 171"/>
                    <a:gd name="T50" fmla="*/ 86 w 172"/>
                    <a:gd name="T51" fmla="*/ 171 h 171"/>
                    <a:gd name="T52" fmla="*/ 95 w 172"/>
                    <a:gd name="T53" fmla="*/ 171 h 171"/>
                    <a:gd name="T54" fmla="*/ 111 w 172"/>
                    <a:gd name="T55" fmla="*/ 168 h 171"/>
                    <a:gd name="T56" fmla="*/ 127 w 172"/>
                    <a:gd name="T57" fmla="*/ 162 h 171"/>
                    <a:gd name="T58" fmla="*/ 141 w 172"/>
                    <a:gd name="T59" fmla="*/ 152 h 171"/>
                    <a:gd name="T60" fmla="*/ 152 w 172"/>
                    <a:gd name="T61" fmla="*/ 141 h 171"/>
                    <a:gd name="T62" fmla="*/ 162 w 172"/>
                    <a:gd name="T63" fmla="*/ 127 h 171"/>
                    <a:gd name="T64" fmla="*/ 168 w 172"/>
                    <a:gd name="T65" fmla="*/ 111 h 171"/>
                    <a:gd name="T66" fmla="*/ 171 w 172"/>
                    <a:gd name="T67" fmla="*/ 95 h 171"/>
                    <a:gd name="T68" fmla="*/ 172 w 172"/>
                    <a:gd name="T69" fmla="*/ 85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2" h="171">
                      <a:moveTo>
                        <a:pt x="172" y="85"/>
                      </a:moveTo>
                      <a:lnTo>
                        <a:pt x="172" y="85"/>
                      </a:lnTo>
                      <a:lnTo>
                        <a:pt x="171" y="77"/>
                      </a:lnTo>
                      <a:lnTo>
                        <a:pt x="170" y="68"/>
                      </a:lnTo>
                      <a:lnTo>
                        <a:pt x="168" y="60"/>
                      </a:lnTo>
                      <a:lnTo>
                        <a:pt x="165" y="53"/>
                      </a:lnTo>
                      <a:lnTo>
                        <a:pt x="162" y="44"/>
                      </a:lnTo>
                      <a:lnTo>
                        <a:pt x="157" y="38"/>
                      </a:lnTo>
                      <a:lnTo>
                        <a:pt x="152" y="31"/>
                      </a:lnTo>
                      <a:lnTo>
                        <a:pt x="146" y="26"/>
                      </a:lnTo>
                      <a:lnTo>
                        <a:pt x="141" y="19"/>
                      </a:lnTo>
                      <a:lnTo>
                        <a:pt x="133" y="15"/>
                      </a:lnTo>
                      <a:lnTo>
                        <a:pt x="127" y="10"/>
                      </a:lnTo>
                      <a:lnTo>
                        <a:pt x="119" y="7"/>
                      </a:lnTo>
                      <a:lnTo>
                        <a:pt x="111" y="4"/>
                      </a:lnTo>
                      <a:lnTo>
                        <a:pt x="103" y="1"/>
                      </a:lnTo>
                      <a:lnTo>
                        <a:pt x="95" y="0"/>
                      </a:lnTo>
                      <a:lnTo>
                        <a:pt x="86" y="0"/>
                      </a:lnTo>
                      <a:lnTo>
                        <a:pt x="86" y="0"/>
                      </a:lnTo>
                      <a:lnTo>
                        <a:pt x="77" y="0"/>
                      </a:lnTo>
                      <a:lnTo>
                        <a:pt x="68" y="1"/>
                      </a:lnTo>
                      <a:lnTo>
                        <a:pt x="60" y="4"/>
                      </a:lnTo>
                      <a:lnTo>
                        <a:pt x="53" y="7"/>
                      </a:lnTo>
                      <a:lnTo>
                        <a:pt x="44" y="10"/>
                      </a:lnTo>
                      <a:lnTo>
                        <a:pt x="38" y="15"/>
                      </a:lnTo>
                      <a:lnTo>
                        <a:pt x="31" y="19"/>
                      </a:lnTo>
                      <a:lnTo>
                        <a:pt x="26" y="26"/>
                      </a:lnTo>
                      <a:lnTo>
                        <a:pt x="19" y="31"/>
                      </a:lnTo>
                      <a:lnTo>
                        <a:pt x="15" y="38"/>
                      </a:lnTo>
                      <a:lnTo>
                        <a:pt x="10" y="44"/>
                      </a:lnTo>
                      <a:lnTo>
                        <a:pt x="7" y="53"/>
                      </a:lnTo>
                      <a:lnTo>
                        <a:pt x="4" y="60"/>
                      </a:lnTo>
                      <a:lnTo>
                        <a:pt x="1" y="68"/>
                      </a:lnTo>
                      <a:lnTo>
                        <a:pt x="0" y="77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95"/>
                      </a:lnTo>
                      <a:lnTo>
                        <a:pt x="1" y="103"/>
                      </a:lnTo>
                      <a:lnTo>
                        <a:pt x="4" y="111"/>
                      </a:lnTo>
                      <a:lnTo>
                        <a:pt x="7" y="119"/>
                      </a:lnTo>
                      <a:lnTo>
                        <a:pt x="10" y="127"/>
                      </a:lnTo>
                      <a:lnTo>
                        <a:pt x="15" y="133"/>
                      </a:lnTo>
                      <a:lnTo>
                        <a:pt x="19" y="141"/>
                      </a:lnTo>
                      <a:lnTo>
                        <a:pt x="26" y="146"/>
                      </a:lnTo>
                      <a:lnTo>
                        <a:pt x="31" y="152"/>
                      </a:lnTo>
                      <a:lnTo>
                        <a:pt x="38" y="156"/>
                      </a:lnTo>
                      <a:lnTo>
                        <a:pt x="44" y="162"/>
                      </a:lnTo>
                      <a:lnTo>
                        <a:pt x="53" y="165"/>
                      </a:lnTo>
                      <a:lnTo>
                        <a:pt x="60" y="168"/>
                      </a:lnTo>
                      <a:lnTo>
                        <a:pt x="68" y="170"/>
                      </a:lnTo>
                      <a:lnTo>
                        <a:pt x="77" y="171"/>
                      </a:lnTo>
                      <a:lnTo>
                        <a:pt x="86" y="171"/>
                      </a:lnTo>
                      <a:lnTo>
                        <a:pt x="86" y="171"/>
                      </a:lnTo>
                      <a:lnTo>
                        <a:pt x="95" y="171"/>
                      </a:lnTo>
                      <a:lnTo>
                        <a:pt x="103" y="170"/>
                      </a:lnTo>
                      <a:lnTo>
                        <a:pt x="111" y="168"/>
                      </a:lnTo>
                      <a:lnTo>
                        <a:pt x="119" y="165"/>
                      </a:lnTo>
                      <a:lnTo>
                        <a:pt x="127" y="162"/>
                      </a:lnTo>
                      <a:lnTo>
                        <a:pt x="133" y="156"/>
                      </a:lnTo>
                      <a:lnTo>
                        <a:pt x="141" y="152"/>
                      </a:lnTo>
                      <a:lnTo>
                        <a:pt x="146" y="146"/>
                      </a:lnTo>
                      <a:lnTo>
                        <a:pt x="152" y="141"/>
                      </a:lnTo>
                      <a:lnTo>
                        <a:pt x="157" y="133"/>
                      </a:lnTo>
                      <a:lnTo>
                        <a:pt x="162" y="127"/>
                      </a:lnTo>
                      <a:lnTo>
                        <a:pt x="165" y="119"/>
                      </a:lnTo>
                      <a:lnTo>
                        <a:pt x="168" y="111"/>
                      </a:lnTo>
                      <a:lnTo>
                        <a:pt x="170" y="103"/>
                      </a:lnTo>
                      <a:lnTo>
                        <a:pt x="171" y="95"/>
                      </a:lnTo>
                      <a:lnTo>
                        <a:pt x="172" y="85"/>
                      </a:lnTo>
                      <a:lnTo>
                        <a:pt x="172" y="85"/>
                      </a:ln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74" name="Freeform 78"/>
                <p:cNvSpPr>
                  <a:spLocks/>
                </p:cNvSpPr>
                <p:nvPr/>
              </p:nvSpPr>
              <p:spPr bwMode="auto">
                <a:xfrm>
                  <a:off x="5712842" y="4479531"/>
                  <a:ext cx="273050" cy="273050"/>
                </a:xfrm>
                <a:custGeom>
                  <a:avLst/>
                  <a:gdLst>
                    <a:gd name="T0" fmla="*/ 172 w 172"/>
                    <a:gd name="T1" fmla="*/ 86 h 172"/>
                    <a:gd name="T2" fmla="*/ 171 w 172"/>
                    <a:gd name="T3" fmla="*/ 68 h 172"/>
                    <a:gd name="T4" fmla="*/ 165 w 172"/>
                    <a:gd name="T5" fmla="*/ 53 h 172"/>
                    <a:gd name="T6" fmla="*/ 157 w 172"/>
                    <a:gd name="T7" fmla="*/ 38 h 172"/>
                    <a:gd name="T8" fmla="*/ 147 w 172"/>
                    <a:gd name="T9" fmla="*/ 25 h 172"/>
                    <a:gd name="T10" fmla="*/ 134 w 172"/>
                    <a:gd name="T11" fmla="*/ 15 h 172"/>
                    <a:gd name="T12" fmla="*/ 119 w 172"/>
                    <a:gd name="T13" fmla="*/ 7 h 172"/>
                    <a:gd name="T14" fmla="*/ 104 w 172"/>
                    <a:gd name="T15" fmla="*/ 1 h 172"/>
                    <a:gd name="T16" fmla="*/ 86 w 172"/>
                    <a:gd name="T17" fmla="*/ 0 h 172"/>
                    <a:gd name="T18" fmla="*/ 77 w 172"/>
                    <a:gd name="T19" fmla="*/ 0 h 172"/>
                    <a:gd name="T20" fmla="*/ 61 w 172"/>
                    <a:gd name="T21" fmla="*/ 3 h 172"/>
                    <a:gd name="T22" fmla="*/ 45 w 172"/>
                    <a:gd name="T23" fmla="*/ 11 h 172"/>
                    <a:gd name="T24" fmla="*/ 31 w 172"/>
                    <a:gd name="T25" fmla="*/ 20 h 172"/>
                    <a:gd name="T26" fmla="*/ 20 w 172"/>
                    <a:gd name="T27" fmla="*/ 32 h 172"/>
                    <a:gd name="T28" fmla="*/ 10 w 172"/>
                    <a:gd name="T29" fmla="*/ 45 h 172"/>
                    <a:gd name="T30" fmla="*/ 4 w 172"/>
                    <a:gd name="T31" fmla="*/ 60 h 172"/>
                    <a:gd name="T32" fmla="*/ 1 w 172"/>
                    <a:gd name="T33" fmla="*/ 77 h 172"/>
                    <a:gd name="T34" fmla="*/ 0 w 172"/>
                    <a:gd name="T35" fmla="*/ 86 h 172"/>
                    <a:gd name="T36" fmla="*/ 2 w 172"/>
                    <a:gd name="T37" fmla="*/ 103 h 172"/>
                    <a:gd name="T38" fmla="*/ 7 w 172"/>
                    <a:gd name="T39" fmla="*/ 120 h 172"/>
                    <a:gd name="T40" fmla="*/ 15 w 172"/>
                    <a:gd name="T41" fmla="*/ 134 h 172"/>
                    <a:gd name="T42" fmla="*/ 25 w 172"/>
                    <a:gd name="T43" fmla="*/ 147 h 172"/>
                    <a:gd name="T44" fmla="*/ 39 w 172"/>
                    <a:gd name="T45" fmla="*/ 157 h 172"/>
                    <a:gd name="T46" fmla="*/ 53 w 172"/>
                    <a:gd name="T47" fmla="*/ 165 h 172"/>
                    <a:gd name="T48" fmla="*/ 69 w 172"/>
                    <a:gd name="T49" fmla="*/ 170 h 172"/>
                    <a:gd name="T50" fmla="*/ 86 w 172"/>
                    <a:gd name="T51" fmla="*/ 172 h 172"/>
                    <a:gd name="T52" fmla="*/ 95 w 172"/>
                    <a:gd name="T53" fmla="*/ 171 h 172"/>
                    <a:gd name="T54" fmla="*/ 112 w 172"/>
                    <a:gd name="T55" fmla="*/ 168 h 172"/>
                    <a:gd name="T56" fmla="*/ 128 w 172"/>
                    <a:gd name="T57" fmla="*/ 162 h 172"/>
                    <a:gd name="T58" fmla="*/ 141 w 172"/>
                    <a:gd name="T59" fmla="*/ 152 h 172"/>
                    <a:gd name="T60" fmla="*/ 153 w 172"/>
                    <a:gd name="T61" fmla="*/ 141 h 172"/>
                    <a:gd name="T62" fmla="*/ 162 w 172"/>
                    <a:gd name="T63" fmla="*/ 127 h 172"/>
                    <a:gd name="T64" fmla="*/ 169 w 172"/>
                    <a:gd name="T65" fmla="*/ 111 h 172"/>
                    <a:gd name="T66" fmla="*/ 172 w 172"/>
                    <a:gd name="T67" fmla="*/ 95 h 172"/>
                    <a:gd name="T68" fmla="*/ 172 w 172"/>
                    <a:gd name="T69" fmla="*/ 86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2" h="172">
                      <a:moveTo>
                        <a:pt x="172" y="86"/>
                      </a:moveTo>
                      <a:lnTo>
                        <a:pt x="172" y="86"/>
                      </a:lnTo>
                      <a:lnTo>
                        <a:pt x="172" y="77"/>
                      </a:lnTo>
                      <a:lnTo>
                        <a:pt x="171" y="68"/>
                      </a:lnTo>
                      <a:lnTo>
                        <a:pt x="169" y="60"/>
                      </a:lnTo>
                      <a:lnTo>
                        <a:pt x="165" y="53"/>
                      </a:lnTo>
                      <a:lnTo>
                        <a:pt x="162" y="45"/>
                      </a:lnTo>
                      <a:lnTo>
                        <a:pt x="157" y="38"/>
                      </a:lnTo>
                      <a:lnTo>
                        <a:pt x="153" y="32"/>
                      </a:lnTo>
                      <a:lnTo>
                        <a:pt x="147" y="25"/>
                      </a:lnTo>
                      <a:lnTo>
                        <a:pt x="141" y="20"/>
                      </a:lnTo>
                      <a:lnTo>
                        <a:pt x="134" y="15"/>
                      </a:lnTo>
                      <a:lnTo>
                        <a:pt x="128" y="11"/>
                      </a:lnTo>
                      <a:lnTo>
                        <a:pt x="119" y="7"/>
                      </a:lnTo>
                      <a:lnTo>
                        <a:pt x="112" y="3"/>
                      </a:lnTo>
                      <a:lnTo>
                        <a:pt x="104" y="1"/>
                      </a:lnTo>
                      <a:lnTo>
                        <a:pt x="95" y="0"/>
                      </a:lnTo>
                      <a:lnTo>
                        <a:pt x="86" y="0"/>
                      </a:lnTo>
                      <a:lnTo>
                        <a:pt x="86" y="0"/>
                      </a:lnTo>
                      <a:lnTo>
                        <a:pt x="77" y="0"/>
                      </a:lnTo>
                      <a:lnTo>
                        <a:pt x="69" y="1"/>
                      </a:lnTo>
                      <a:lnTo>
                        <a:pt x="61" y="3"/>
                      </a:lnTo>
                      <a:lnTo>
                        <a:pt x="53" y="7"/>
                      </a:lnTo>
                      <a:lnTo>
                        <a:pt x="45" y="11"/>
                      </a:lnTo>
                      <a:lnTo>
                        <a:pt x="39" y="15"/>
                      </a:lnTo>
                      <a:lnTo>
                        <a:pt x="31" y="20"/>
                      </a:lnTo>
                      <a:lnTo>
                        <a:pt x="25" y="25"/>
                      </a:lnTo>
                      <a:lnTo>
                        <a:pt x="20" y="32"/>
                      </a:lnTo>
                      <a:lnTo>
                        <a:pt x="15" y="38"/>
                      </a:lnTo>
                      <a:lnTo>
                        <a:pt x="10" y="45"/>
                      </a:lnTo>
                      <a:lnTo>
                        <a:pt x="7" y="53"/>
                      </a:lnTo>
                      <a:lnTo>
                        <a:pt x="4" y="60"/>
                      </a:lnTo>
                      <a:lnTo>
                        <a:pt x="2" y="68"/>
                      </a:lnTo>
                      <a:lnTo>
                        <a:pt x="1" y="7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1" y="95"/>
                      </a:lnTo>
                      <a:lnTo>
                        <a:pt x="2" y="103"/>
                      </a:lnTo>
                      <a:lnTo>
                        <a:pt x="4" y="111"/>
                      </a:lnTo>
                      <a:lnTo>
                        <a:pt x="7" y="120"/>
                      </a:lnTo>
                      <a:lnTo>
                        <a:pt x="10" y="127"/>
                      </a:lnTo>
                      <a:lnTo>
                        <a:pt x="15" y="134"/>
                      </a:lnTo>
                      <a:lnTo>
                        <a:pt x="20" y="141"/>
                      </a:lnTo>
                      <a:lnTo>
                        <a:pt x="25" y="147"/>
                      </a:lnTo>
                      <a:lnTo>
                        <a:pt x="31" y="152"/>
                      </a:lnTo>
                      <a:lnTo>
                        <a:pt x="39" y="157"/>
                      </a:lnTo>
                      <a:lnTo>
                        <a:pt x="45" y="162"/>
                      </a:lnTo>
                      <a:lnTo>
                        <a:pt x="53" y="165"/>
                      </a:lnTo>
                      <a:lnTo>
                        <a:pt x="61" y="168"/>
                      </a:lnTo>
                      <a:lnTo>
                        <a:pt x="69" y="170"/>
                      </a:lnTo>
                      <a:lnTo>
                        <a:pt x="77" y="171"/>
                      </a:lnTo>
                      <a:lnTo>
                        <a:pt x="86" y="172"/>
                      </a:lnTo>
                      <a:lnTo>
                        <a:pt x="86" y="172"/>
                      </a:lnTo>
                      <a:lnTo>
                        <a:pt x="95" y="171"/>
                      </a:lnTo>
                      <a:lnTo>
                        <a:pt x="104" y="170"/>
                      </a:lnTo>
                      <a:lnTo>
                        <a:pt x="112" y="168"/>
                      </a:lnTo>
                      <a:lnTo>
                        <a:pt x="119" y="165"/>
                      </a:lnTo>
                      <a:lnTo>
                        <a:pt x="128" y="162"/>
                      </a:lnTo>
                      <a:lnTo>
                        <a:pt x="134" y="157"/>
                      </a:lnTo>
                      <a:lnTo>
                        <a:pt x="141" y="152"/>
                      </a:lnTo>
                      <a:lnTo>
                        <a:pt x="147" y="147"/>
                      </a:lnTo>
                      <a:lnTo>
                        <a:pt x="153" y="141"/>
                      </a:lnTo>
                      <a:lnTo>
                        <a:pt x="157" y="134"/>
                      </a:lnTo>
                      <a:lnTo>
                        <a:pt x="162" y="127"/>
                      </a:lnTo>
                      <a:lnTo>
                        <a:pt x="165" y="120"/>
                      </a:lnTo>
                      <a:lnTo>
                        <a:pt x="169" y="111"/>
                      </a:lnTo>
                      <a:lnTo>
                        <a:pt x="171" y="103"/>
                      </a:lnTo>
                      <a:lnTo>
                        <a:pt x="172" y="95"/>
                      </a:lnTo>
                      <a:lnTo>
                        <a:pt x="172" y="86"/>
                      </a:lnTo>
                      <a:lnTo>
                        <a:pt x="172" y="86"/>
                      </a:ln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75" name="Freeform 79"/>
                <p:cNvSpPr>
                  <a:spLocks/>
                </p:cNvSpPr>
                <p:nvPr/>
              </p:nvSpPr>
              <p:spPr bwMode="auto">
                <a:xfrm>
                  <a:off x="6112892" y="4479531"/>
                  <a:ext cx="273050" cy="273050"/>
                </a:xfrm>
                <a:custGeom>
                  <a:avLst/>
                  <a:gdLst>
                    <a:gd name="T0" fmla="*/ 172 w 172"/>
                    <a:gd name="T1" fmla="*/ 86 h 172"/>
                    <a:gd name="T2" fmla="*/ 170 w 172"/>
                    <a:gd name="T3" fmla="*/ 68 h 172"/>
                    <a:gd name="T4" fmla="*/ 165 w 172"/>
                    <a:gd name="T5" fmla="*/ 53 h 172"/>
                    <a:gd name="T6" fmla="*/ 157 w 172"/>
                    <a:gd name="T7" fmla="*/ 38 h 172"/>
                    <a:gd name="T8" fmla="*/ 146 w 172"/>
                    <a:gd name="T9" fmla="*/ 25 h 172"/>
                    <a:gd name="T10" fmla="*/ 133 w 172"/>
                    <a:gd name="T11" fmla="*/ 15 h 172"/>
                    <a:gd name="T12" fmla="*/ 119 w 172"/>
                    <a:gd name="T13" fmla="*/ 7 h 172"/>
                    <a:gd name="T14" fmla="*/ 103 w 172"/>
                    <a:gd name="T15" fmla="*/ 1 h 172"/>
                    <a:gd name="T16" fmla="*/ 86 w 172"/>
                    <a:gd name="T17" fmla="*/ 0 h 172"/>
                    <a:gd name="T18" fmla="*/ 77 w 172"/>
                    <a:gd name="T19" fmla="*/ 0 h 172"/>
                    <a:gd name="T20" fmla="*/ 60 w 172"/>
                    <a:gd name="T21" fmla="*/ 3 h 172"/>
                    <a:gd name="T22" fmla="*/ 44 w 172"/>
                    <a:gd name="T23" fmla="*/ 11 h 172"/>
                    <a:gd name="T24" fmla="*/ 31 w 172"/>
                    <a:gd name="T25" fmla="*/ 20 h 172"/>
                    <a:gd name="T26" fmla="*/ 19 w 172"/>
                    <a:gd name="T27" fmla="*/ 32 h 172"/>
                    <a:gd name="T28" fmla="*/ 10 w 172"/>
                    <a:gd name="T29" fmla="*/ 45 h 172"/>
                    <a:gd name="T30" fmla="*/ 4 w 172"/>
                    <a:gd name="T31" fmla="*/ 60 h 172"/>
                    <a:gd name="T32" fmla="*/ 0 w 172"/>
                    <a:gd name="T33" fmla="*/ 77 h 172"/>
                    <a:gd name="T34" fmla="*/ 0 w 172"/>
                    <a:gd name="T35" fmla="*/ 86 h 172"/>
                    <a:gd name="T36" fmla="*/ 1 w 172"/>
                    <a:gd name="T37" fmla="*/ 103 h 172"/>
                    <a:gd name="T38" fmla="*/ 7 w 172"/>
                    <a:gd name="T39" fmla="*/ 120 h 172"/>
                    <a:gd name="T40" fmla="*/ 15 w 172"/>
                    <a:gd name="T41" fmla="*/ 134 h 172"/>
                    <a:gd name="T42" fmla="*/ 26 w 172"/>
                    <a:gd name="T43" fmla="*/ 147 h 172"/>
                    <a:gd name="T44" fmla="*/ 38 w 172"/>
                    <a:gd name="T45" fmla="*/ 157 h 172"/>
                    <a:gd name="T46" fmla="*/ 53 w 172"/>
                    <a:gd name="T47" fmla="*/ 165 h 172"/>
                    <a:gd name="T48" fmla="*/ 68 w 172"/>
                    <a:gd name="T49" fmla="*/ 170 h 172"/>
                    <a:gd name="T50" fmla="*/ 86 w 172"/>
                    <a:gd name="T51" fmla="*/ 172 h 172"/>
                    <a:gd name="T52" fmla="*/ 95 w 172"/>
                    <a:gd name="T53" fmla="*/ 171 h 172"/>
                    <a:gd name="T54" fmla="*/ 111 w 172"/>
                    <a:gd name="T55" fmla="*/ 168 h 172"/>
                    <a:gd name="T56" fmla="*/ 127 w 172"/>
                    <a:gd name="T57" fmla="*/ 162 h 172"/>
                    <a:gd name="T58" fmla="*/ 141 w 172"/>
                    <a:gd name="T59" fmla="*/ 152 h 172"/>
                    <a:gd name="T60" fmla="*/ 152 w 172"/>
                    <a:gd name="T61" fmla="*/ 141 h 172"/>
                    <a:gd name="T62" fmla="*/ 162 w 172"/>
                    <a:gd name="T63" fmla="*/ 127 h 172"/>
                    <a:gd name="T64" fmla="*/ 168 w 172"/>
                    <a:gd name="T65" fmla="*/ 111 h 172"/>
                    <a:gd name="T66" fmla="*/ 171 w 172"/>
                    <a:gd name="T67" fmla="*/ 95 h 172"/>
                    <a:gd name="T68" fmla="*/ 172 w 172"/>
                    <a:gd name="T69" fmla="*/ 86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2" h="172">
                      <a:moveTo>
                        <a:pt x="172" y="86"/>
                      </a:moveTo>
                      <a:lnTo>
                        <a:pt x="172" y="86"/>
                      </a:lnTo>
                      <a:lnTo>
                        <a:pt x="171" y="77"/>
                      </a:lnTo>
                      <a:lnTo>
                        <a:pt x="170" y="68"/>
                      </a:lnTo>
                      <a:lnTo>
                        <a:pt x="168" y="60"/>
                      </a:lnTo>
                      <a:lnTo>
                        <a:pt x="165" y="53"/>
                      </a:lnTo>
                      <a:lnTo>
                        <a:pt x="162" y="45"/>
                      </a:lnTo>
                      <a:lnTo>
                        <a:pt x="157" y="38"/>
                      </a:lnTo>
                      <a:lnTo>
                        <a:pt x="152" y="32"/>
                      </a:lnTo>
                      <a:lnTo>
                        <a:pt x="146" y="25"/>
                      </a:lnTo>
                      <a:lnTo>
                        <a:pt x="141" y="20"/>
                      </a:lnTo>
                      <a:lnTo>
                        <a:pt x="133" y="15"/>
                      </a:lnTo>
                      <a:lnTo>
                        <a:pt x="127" y="11"/>
                      </a:lnTo>
                      <a:lnTo>
                        <a:pt x="119" y="7"/>
                      </a:lnTo>
                      <a:lnTo>
                        <a:pt x="111" y="3"/>
                      </a:lnTo>
                      <a:lnTo>
                        <a:pt x="103" y="1"/>
                      </a:lnTo>
                      <a:lnTo>
                        <a:pt x="95" y="0"/>
                      </a:lnTo>
                      <a:lnTo>
                        <a:pt x="86" y="0"/>
                      </a:lnTo>
                      <a:lnTo>
                        <a:pt x="86" y="0"/>
                      </a:lnTo>
                      <a:lnTo>
                        <a:pt x="77" y="0"/>
                      </a:lnTo>
                      <a:lnTo>
                        <a:pt x="68" y="1"/>
                      </a:lnTo>
                      <a:lnTo>
                        <a:pt x="60" y="3"/>
                      </a:lnTo>
                      <a:lnTo>
                        <a:pt x="53" y="7"/>
                      </a:lnTo>
                      <a:lnTo>
                        <a:pt x="44" y="11"/>
                      </a:lnTo>
                      <a:lnTo>
                        <a:pt x="38" y="15"/>
                      </a:lnTo>
                      <a:lnTo>
                        <a:pt x="31" y="20"/>
                      </a:lnTo>
                      <a:lnTo>
                        <a:pt x="26" y="25"/>
                      </a:lnTo>
                      <a:lnTo>
                        <a:pt x="19" y="32"/>
                      </a:lnTo>
                      <a:lnTo>
                        <a:pt x="15" y="38"/>
                      </a:lnTo>
                      <a:lnTo>
                        <a:pt x="10" y="45"/>
                      </a:lnTo>
                      <a:lnTo>
                        <a:pt x="7" y="53"/>
                      </a:lnTo>
                      <a:lnTo>
                        <a:pt x="4" y="60"/>
                      </a:lnTo>
                      <a:lnTo>
                        <a:pt x="1" y="68"/>
                      </a:lnTo>
                      <a:lnTo>
                        <a:pt x="0" y="77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95"/>
                      </a:lnTo>
                      <a:lnTo>
                        <a:pt x="1" y="103"/>
                      </a:lnTo>
                      <a:lnTo>
                        <a:pt x="4" y="111"/>
                      </a:lnTo>
                      <a:lnTo>
                        <a:pt x="7" y="120"/>
                      </a:lnTo>
                      <a:lnTo>
                        <a:pt x="10" y="127"/>
                      </a:lnTo>
                      <a:lnTo>
                        <a:pt x="15" y="134"/>
                      </a:lnTo>
                      <a:lnTo>
                        <a:pt x="19" y="141"/>
                      </a:lnTo>
                      <a:lnTo>
                        <a:pt x="26" y="147"/>
                      </a:lnTo>
                      <a:lnTo>
                        <a:pt x="31" y="152"/>
                      </a:lnTo>
                      <a:lnTo>
                        <a:pt x="38" y="157"/>
                      </a:lnTo>
                      <a:lnTo>
                        <a:pt x="44" y="162"/>
                      </a:lnTo>
                      <a:lnTo>
                        <a:pt x="53" y="165"/>
                      </a:lnTo>
                      <a:lnTo>
                        <a:pt x="60" y="168"/>
                      </a:lnTo>
                      <a:lnTo>
                        <a:pt x="68" y="170"/>
                      </a:lnTo>
                      <a:lnTo>
                        <a:pt x="77" y="171"/>
                      </a:lnTo>
                      <a:lnTo>
                        <a:pt x="86" y="172"/>
                      </a:lnTo>
                      <a:lnTo>
                        <a:pt x="86" y="172"/>
                      </a:lnTo>
                      <a:lnTo>
                        <a:pt x="95" y="171"/>
                      </a:lnTo>
                      <a:lnTo>
                        <a:pt x="103" y="170"/>
                      </a:lnTo>
                      <a:lnTo>
                        <a:pt x="111" y="168"/>
                      </a:lnTo>
                      <a:lnTo>
                        <a:pt x="119" y="165"/>
                      </a:lnTo>
                      <a:lnTo>
                        <a:pt x="127" y="162"/>
                      </a:lnTo>
                      <a:lnTo>
                        <a:pt x="133" y="157"/>
                      </a:lnTo>
                      <a:lnTo>
                        <a:pt x="141" y="152"/>
                      </a:lnTo>
                      <a:lnTo>
                        <a:pt x="146" y="147"/>
                      </a:lnTo>
                      <a:lnTo>
                        <a:pt x="152" y="141"/>
                      </a:lnTo>
                      <a:lnTo>
                        <a:pt x="157" y="134"/>
                      </a:lnTo>
                      <a:lnTo>
                        <a:pt x="162" y="127"/>
                      </a:lnTo>
                      <a:lnTo>
                        <a:pt x="165" y="120"/>
                      </a:lnTo>
                      <a:lnTo>
                        <a:pt x="168" y="111"/>
                      </a:lnTo>
                      <a:lnTo>
                        <a:pt x="170" y="103"/>
                      </a:lnTo>
                      <a:lnTo>
                        <a:pt x="171" y="95"/>
                      </a:lnTo>
                      <a:lnTo>
                        <a:pt x="172" y="86"/>
                      </a:lnTo>
                      <a:lnTo>
                        <a:pt x="172" y="86"/>
                      </a:lnTo>
                      <a:close/>
                    </a:path>
                  </a:pathLst>
                </a:custGeom>
                <a:solidFill>
                  <a:srgbClr val="0027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76" name="Rectangle 80"/>
                <p:cNvSpPr>
                  <a:spLocks noChangeArrowheads="1"/>
                </p:cNvSpPr>
                <p:nvPr/>
              </p:nvSpPr>
              <p:spPr bwMode="auto">
                <a:xfrm>
                  <a:off x="2842642" y="3836594"/>
                  <a:ext cx="836613" cy="12960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77" name="Rectangle 81"/>
                <p:cNvSpPr>
                  <a:spLocks noChangeArrowheads="1"/>
                </p:cNvSpPr>
                <p:nvPr/>
              </p:nvSpPr>
              <p:spPr bwMode="auto">
                <a:xfrm>
                  <a:off x="2917254" y="3668319"/>
                  <a:ext cx="641350" cy="33496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78" name="Rectangle 82"/>
                <p:cNvSpPr>
                  <a:spLocks noChangeArrowheads="1"/>
                </p:cNvSpPr>
                <p:nvPr/>
              </p:nvSpPr>
              <p:spPr bwMode="auto">
                <a:xfrm>
                  <a:off x="2996629" y="3522269"/>
                  <a:ext cx="487363" cy="25558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grpSp>
              <p:nvGrpSpPr>
                <p:cNvPr id="79" name="Group 138"/>
                <p:cNvGrpSpPr/>
                <p:nvPr/>
              </p:nvGrpSpPr>
              <p:grpSpPr>
                <a:xfrm>
                  <a:off x="2985517" y="3933431"/>
                  <a:ext cx="550862" cy="731837"/>
                  <a:chOff x="4351338" y="5689600"/>
                  <a:chExt cx="550862" cy="731837"/>
                </a:xfrm>
              </p:grpSpPr>
              <p:sp>
                <p:nvSpPr>
                  <p:cNvPr id="109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4351338" y="5689600"/>
                    <a:ext cx="84138" cy="193675"/>
                  </a:xfrm>
                  <a:prstGeom prst="rect">
                    <a:avLst/>
                  </a:prstGeom>
                  <a:solidFill>
                    <a:srgbClr val="DCDC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1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508500" y="5689600"/>
                    <a:ext cx="82550" cy="193675"/>
                  </a:xfrm>
                  <a:prstGeom prst="rect">
                    <a:avLst/>
                  </a:prstGeom>
                  <a:solidFill>
                    <a:srgbClr val="DCDC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11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0900" y="5689600"/>
                    <a:ext cx="85725" cy="193675"/>
                  </a:xfrm>
                  <a:prstGeom prst="rect">
                    <a:avLst/>
                  </a:prstGeom>
                  <a:solidFill>
                    <a:srgbClr val="DCDC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12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819650" y="5689600"/>
                    <a:ext cx="82550" cy="193675"/>
                  </a:xfrm>
                  <a:prstGeom prst="rect">
                    <a:avLst/>
                  </a:prstGeom>
                  <a:solidFill>
                    <a:srgbClr val="DCDC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13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4351338" y="5956300"/>
                    <a:ext cx="84138" cy="196850"/>
                  </a:xfrm>
                  <a:prstGeom prst="rect">
                    <a:avLst/>
                  </a:prstGeom>
                  <a:solidFill>
                    <a:srgbClr val="DCDC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14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4508500" y="5956300"/>
                    <a:ext cx="82550" cy="196850"/>
                  </a:xfrm>
                  <a:prstGeom prst="rect">
                    <a:avLst/>
                  </a:prstGeom>
                  <a:solidFill>
                    <a:srgbClr val="DCDC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15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4660900" y="5956300"/>
                    <a:ext cx="85725" cy="196850"/>
                  </a:xfrm>
                  <a:prstGeom prst="rect">
                    <a:avLst/>
                  </a:prstGeom>
                  <a:solidFill>
                    <a:srgbClr val="DCDC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1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4819650" y="5956300"/>
                    <a:ext cx="82550" cy="196850"/>
                  </a:xfrm>
                  <a:prstGeom prst="rect">
                    <a:avLst/>
                  </a:prstGeom>
                  <a:solidFill>
                    <a:srgbClr val="DCDC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17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4351338" y="6226175"/>
                    <a:ext cx="84138" cy="195262"/>
                  </a:xfrm>
                  <a:prstGeom prst="rect">
                    <a:avLst/>
                  </a:prstGeom>
                  <a:solidFill>
                    <a:srgbClr val="DCDC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18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4508500" y="6226175"/>
                    <a:ext cx="82550" cy="195262"/>
                  </a:xfrm>
                  <a:prstGeom prst="rect">
                    <a:avLst/>
                  </a:prstGeom>
                  <a:solidFill>
                    <a:srgbClr val="DCDC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19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4660900" y="6226175"/>
                    <a:ext cx="85725" cy="195262"/>
                  </a:xfrm>
                  <a:prstGeom prst="rect">
                    <a:avLst/>
                  </a:prstGeom>
                  <a:solidFill>
                    <a:srgbClr val="DCDC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20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819650" y="6226175"/>
                    <a:ext cx="82550" cy="195262"/>
                  </a:xfrm>
                  <a:prstGeom prst="rect">
                    <a:avLst/>
                  </a:prstGeom>
                  <a:solidFill>
                    <a:srgbClr val="DCDCD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</p:grpSp>
            <p:grpSp>
              <p:nvGrpSpPr>
                <p:cNvPr id="80" name="Group 140"/>
                <p:cNvGrpSpPr/>
                <p:nvPr/>
              </p:nvGrpSpPr>
              <p:grpSpPr>
                <a:xfrm>
                  <a:off x="2939479" y="4597006"/>
                  <a:ext cx="249238" cy="527050"/>
                  <a:chOff x="4305300" y="6353175"/>
                  <a:chExt cx="249238" cy="527050"/>
                </a:xfrm>
              </p:grpSpPr>
              <p:sp>
                <p:nvSpPr>
                  <p:cNvPr id="106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4416425" y="6713538"/>
                    <a:ext cx="28575" cy="166687"/>
                  </a:xfrm>
                  <a:prstGeom prst="rect">
                    <a:avLst/>
                  </a:prstGeom>
                  <a:solidFill>
                    <a:srgbClr val="0048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07" name="Freeform 96"/>
                  <p:cNvSpPr>
                    <a:spLocks/>
                  </p:cNvSpPr>
                  <p:nvPr/>
                </p:nvSpPr>
                <p:spPr bwMode="auto">
                  <a:xfrm>
                    <a:off x="4305300" y="6353175"/>
                    <a:ext cx="125413" cy="417512"/>
                  </a:xfrm>
                  <a:custGeom>
                    <a:avLst/>
                    <a:gdLst>
                      <a:gd name="T0" fmla="*/ 0 w 79"/>
                      <a:gd name="T1" fmla="*/ 185 h 263"/>
                      <a:gd name="T2" fmla="*/ 0 w 79"/>
                      <a:gd name="T3" fmla="*/ 185 h 263"/>
                      <a:gd name="T4" fmla="*/ 1 w 79"/>
                      <a:gd name="T5" fmla="*/ 192 h 263"/>
                      <a:gd name="T6" fmla="*/ 2 w 79"/>
                      <a:gd name="T7" fmla="*/ 201 h 263"/>
                      <a:gd name="T8" fmla="*/ 4 w 79"/>
                      <a:gd name="T9" fmla="*/ 208 h 263"/>
                      <a:gd name="T10" fmla="*/ 6 w 79"/>
                      <a:gd name="T11" fmla="*/ 215 h 263"/>
                      <a:gd name="T12" fmla="*/ 9 w 79"/>
                      <a:gd name="T13" fmla="*/ 223 h 263"/>
                      <a:gd name="T14" fmla="*/ 14 w 79"/>
                      <a:gd name="T15" fmla="*/ 229 h 263"/>
                      <a:gd name="T16" fmla="*/ 18 w 79"/>
                      <a:gd name="T17" fmla="*/ 234 h 263"/>
                      <a:gd name="T18" fmla="*/ 23 w 79"/>
                      <a:gd name="T19" fmla="*/ 240 h 263"/>
                      <a:gd name="T20" fmla="*/ 29 w 79"/>
                      <a:gd name="T21" fmla="*/ 246 h 263"/>
                      <a:gd name="T22" fmla="*/ 35 w 79"/>
                      <a:gd name="T23" fmla="*/ 250 h 263"/>
                      <a:gd name="T24" fmla="*/ 42 w 79"/>
                      <a:gd name="T25" fmla="*/ 254 h 263"/>
                      <a:gd name="T26" fmla="*/ 48 w 79"/>
                      <a:gd name="T27" fmla="*/ 257 h 263"/>
                      <a:gd name="T28" fmla="*/ 56 w 79"/>
                      <a:gd name="T29" fmla="*/ 259 h 263"/>
                      <a:gd name="T30" fmla="*/ 63 w 79"/>
                      <a:gd name="T31" fmla="*/ 261 h 263"/>
                      <a:gd name="T32" fmla="*/ 71 w 79"/>
                      <a:gd name="T33" fmla="*/ 262 h 263"/>
                      <a:gd name="T34" fmla="*/ 79 w 79"/>
                      <a:gd name="T35" fmla="*/ 263 h 263"/>
                      <a:gd name="T36" fmla="*/ 79 w 79"/>
                      <a:gd name="T37" fmla="*/ 0 h 263"/>
                      <a:gd name="T38" fmla="*/ 79 w 79"/>
                      <a:gd name="T39" fmla="*/ 0 h 263"/>
                      <a:gd name="T40" fmla="*/ 67 w 79"/>
                      <a:gd name="T41" fmla="*/ 23 h 263"/>
                      <a:gd name="T42" fmla="*/ 55 w 79"/>
                      <a:gd name="T43" fmla="*/ 47 h 263"/>
                      <a:gd name="T44" fmla="*/ 40 w 79"/>
                      <a:gd name="T45" fmla="*/ 76 h 263"/>
                      <a:gd name="T46" fmla="*/ 25 w 79"/>
                      <a:gd name="T47" fmla="*/ 107 h 263"/>
                      <a:gd name="T48" fmla="*/ 13 w 79"/>
                      <a:gd name="T49" fmla="*/ 138 h 263"/>
                      <a:gd name="T50" fmla="*/ 7 w 79"/>
                      <a:gd name="T51" fmla="*/ 151 h 263"/>
                      <a:gd name="T52" fmla="*/ 4 w 79"/>
                      <a:gd name="T53" fmla="*/ 164 h 263"/>
                      <a:gd name="T54" fmla="*/ 1 w 79"/>
                      <a:gd name="T55" fmla="*/ 176 h 263"/>
                      <a:gd name="T56" fmla="*/ 0 w 79"/>
                      <a:gd name="T57" fmla="*/ 185 h 263"/>
                      <a:gd name="T58" fmla="*/ 0 w 79"/>
                      <a:gd name="T59" fmla="*/ 185 h 2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79" h="263">
                        <a:moveTo>
                          <a:pt x="0" y="185"/>
                        </a:moveTo>
                        <a:lnTo>
                          <a:pt x="0" y="185"/>
                        </a:lnTo>
                        <a:lnTo>
                          <a:pt x="1" y="192"/>
                        </a:lnTo>
                        <a:lnTo>
                          <a:pt x="2" y="201"/>
                        </a:lnTo>
                        <a:lnTo>
                          <a:pt x="4" y="208"/>
                        </a:lnTo>
                        <a:lnTo>
                          <a:pt x="6" y="215"/>
                        </a:lnTo>
                        <a:lnTo>
                          <a:pt x="9" y="223"/>
                        </a:lnTo>
                        <a:lnTo>
                          <a:pt x="14" y="229"/>
                        </a:lnTo>
                        <a:lnTo>
                          <a:pt x="18" y="234"/>
                        </a:lnTo>
                        <a:lnTo>
                          <a:pt x="23" y="240"/>
                        </a:lnTo>
                        <a:lnTo>
                          <a:pt x="29" y="246"/>
                        </a:lnTo>
                        <a:lnTo>
                          <a:pt x="35" y="250"/>
                        </a:lnTo>
                        <a:lnTo>
                          <a:pt x="42" y="254"/>
                        </a:lnTo>
                        <a:lnTo>
                          <a:pt x="48" y="257"/>
                        </a:lnTo>
                        <a:lnTo>
                          <a:pt x="56" y="259"/>
                        </a:lnTo>
                        <a:lnTo>
                          <a:pt x="63" y="261"/>
                        </a:lnTo>
                        <a:lnTo>
                          <a:pt x="71" y="262"/>
                        </a:lnTo>
                        <a:lnTo>
                          <a:pt x="79" y="263"/>
                        </a:lnTo>
                        <a:lnTo>
                          <a:pt x="79" y="0"/>
                        </a:lnTo>
                        <a:lnTo>
                          <a:pt x="79" y="0"/>
                        </a:lnTo>
                        <a:lnTo>
                          <a:pt x="67" y="23"/>
                        </a:lnTo>
                        <a:lnTo>
                          <a:pt x="55" y="47"/>
                        </a:lnTo>
                        <a:lnTo>
                          <a:pt x="40" y="76"/>
                        </a:lnTo>
                        <a:lnTo>
                          <a:pt x="25" y="107"/>
                        </a:lnTo>
                        <a:lnTo>
                          <a:pt x="13" y="138"/>
                        </a:lnTo>
                        <a:lnTo>
                          <a:pt x="7" y="151"/>
                        </a:lnTo>
                        <a:lnTo>
                          <a:pt x="4" y="164"/>
                        </a:lnTo>
                        <a:lnTo>
                          <a:pt x="1" y="176"/>
                        </a:lnTo>
                        <a:lnTo>
                          <a:pt x="0" y="185"/>
                        </a:lnTo>
                        <a:lnTo>
                          <a:pt x="0" y="185"/>
                        </a:lnTo>
                        <a:close/>
                      </a:path>
                    </a:pathLst>
                  </a:custGeom>
                  <a:solidFill>
                    <a:srgbClr val="AFC0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08" name="Freeform 97"/>
                  <p:cNvSpPr>
                    <a:spLocks/>
                  </p:cNvSpPr>
                  <p:nvPr/>
                </p:nvSpPr>
                <p:spPr bwMode="auto">
                  <a:xfrm>
                    <a:off x="4430713" y="6353175"/>
                    <a:ext cx="123825" cy="417512"/>
                  </a:xfrm>
                  <a:custGeom>
                    <a:avLst/>
                    <a:gdLst>
                      <a:gd name="T0" fmla="*/ 78 w 78"/>
                      <a:gd name="T1" fmla="*/ 185 h 263"/>
                      <a:gd name="T2" fmla="*/ 78 w 78"/>
                      <a:gd name="T3" fmla="*/ 185 h 263"/>
                      <a:gd name="T4" fmla="*/ 77 w 78"/>
                      <a:gd name="T5" fmla="*/ 176 h 263"/>
                      <a:gd name="T6" fmla="*/ 75 w 78"/>
                      <a:gd name="T7" fmla="*/ 164 h 263"/>
                      <a:gd name="T8" fmla="*/ 71 w 78"/>
                      <a:gd name="T9" fmla="*/ 151 h 263"/>
                      <a:gd name="T10" fmla="*/ 66 w 78"/>
                      <a:gd name="T11" fmla="*/ 138 h 263"/>
                      <a:gd name="T12" fmla="*/ 53 w 78"/>
                      <a:gd name="T13" fmla="*/ 107 h 263"/>
                      <a:gd name="T14" fmla="*/ 39 w 78"/>
                      <a:gd name="T15" fmla="*/ 76 h 263"/>
                      <a:gd name="T16" fmla="*/ 25 w 78"/>
                      <a:gd name="T17" fmla="*/ 47 h 263"/>
                      <a:gd name="T18" fmla="*/ 12 w 78"/>
                      <a:gd name="T19" fmla="*/ 23 h 263"/>
                      <a:gd name="T20" fmla="*/ 0 w 78"/>
                      <a:gd name="T21" fmla="*/ 0 h 263"/>
                      <a:gd name="T22" fmla="*/ 0 w 78"/>
                      <a:gd name="T23" fmla="*/ 263 h 263"/>
                      <a:gd name="T24" fmla="*/ 0 w 78"/>
                      <a:gd name="T25" fmla="*/ 263 h 263"/>
                      <a:gd name="T26" fmla="*/ 8 w 78"/>
                      <a:gd name="T27" fmla="*/ 262 h 263"/>
                      <a:gd name="T28" fmla="*/ 15 w 78"/>
                      <a:gd name="T29" fmla="*/ 261 h 263"/>
                      <a:gd name="T30" fmla="*/ 23 w 78"/>
                      <a:gd name="T31" fmla="*/ 259 h 263"/>
                      <a:gd name="T32" fmla="*/ 30 w 78"/>
                      <a:gd name="T33" fmla="*/ 257 h 263"/>
                      <a:gd name="T34" fmla="*/ 37 w 78"/>
                      <a:gd name="T35" fmla="*/ 254 h 263"/>
                      <a:gd name="T36" fmla="*/ 44 w 78"/>
                      <a:gd name="T37" fmla="*/ 250 h 263"/>
                      <a:gd name="T38" fmla="*/ 50 w 78"/>
                      <a:gd name="T39" fmla="*/ 246 h 263"/>
                      <a:gd name="T40" fmla="*/ 55 w 78"/>
                      <a:gd name="T41" fmla="*/ 240 h 263"/>
                      <a:gd name="T42" fmla="*/ 60 w 78"/>
                      <a:gd name="T43" fmla="*/ 234 h 263"/>
                      <a:gd name="T44" fmla="*/ 65 w 78"/>
                      <a:gd name="T45" fmla="*/ 229 h 263"/>
                      <a:gd name="T46" fmla="*/ 69 w 78"/>
                      <a:gd name="T47" fmla="*/ 223 h 263"/>
                      <a:gd name="T48" fmla="*/ 72 w 78"/>
                      <a:gd name="T49" fmla="*/ 215 h 263"/>
                      <a:gd name="T50" fmla="*/ 75 w 78"/>
                      <a:gd name="T51" fmla="*/ 208 h 263"/>
                      <a:gd name="T52" fmla="*/ 77 w 78"/>
                      <a:gd name="T53" fmla="*/ 201 h 263"/>
                      <a:gd name="T54" fmla="*/ 78 w 78"/>
                      <a:gd name="T55" fmla="*/ 192 h 263"/>
                      <a:gd name="T56" fmla="*/ 78 w 78"/>
                      <a:gd name="T57" fmla="*/ 185 h 263"/>
                      <a:gd name="T58" fmla="*/ 78 w 78"/>
                      <a:gd name="T59" fmla="*/ 185 h 2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78" h="263">
                        <a:moveTo>
                          <a:pt x="78" y="185"/>
                        </a:moveTo>
                        <a:lnTo>
                          <a:pt x="78" y="185"/>
                        </a:lnTo>
                        <a:lnTo>
                          <a:pt x="77" y="176"/>
                        </a:lnTo>
                        <a:lnTo>
                          <a:pt x="75" y="164"/>
                        </a:lnTo>
                        <a:lnTo>
                          <a:pt x="71" y="151"/>
                        </a:lnTo>
                        <a:lnTo>
                          <a:pt x="66" y="138"/>
                        </a:lnTo>
                        <a:lnTo>
                          <a:pt x="53" y="107"/>
                        </a:lnTo>
                        <a:lnTo>
                          <a:pt x="39" y="76"/>
                        </a:lnTo>
                        <a:lnTo>
                          <a:pt x="25" y="47"/>
                        </a:lnTo>
                        <a:lnTo>
                          <a:pt x="12" y="23"/>
                        </a:lnTo>
                        <a:lnTo>
                          <a:pt x="0" y="0"/>
                        </a:lnTo>
                        <a:lnTo>
                          <a:pt x="0" y="263"/>
                        </a:lnTo>
                        <a:lnTo>
                          <a:pt x="0" y="263"/>
                        </a:lnTo>
                        <a:lnTo>
                          <a:pt x="8" y="262"/>
                        </a:lnTo>
                        <a:lnTo>
                          <a:pt x="15" y="261"/>
                        </a:lnTo>
                        <a:lnTo>
                          <a:pt x="23" y="259"/>
                        </a:lnTo>
                        <a:lnTo>
                          <a:pt x="30" y="257"/>
                        </a:lnTo>
                        <a:lnTo>
                          <a:pt x="37" y="254"/>
                        </a:lnTo>
                        <a:lnTo>
                          <a:pt x="44" y="250"/>
                        </a:lnTo>
                        <a:lnTo>
                          <a:pt x="50" y="246"/>
                        </a:lnTo>
                        <a:lnTo>
                          <a:pt x="55" y="240"/>
                        </a:lnTo>
                        <a:lnTo>
                          <a:pt x="60" y="234"/>
                        </a:lnTo>
                        <a:lnTo>
                          <a:pt x="65" y="229"/>
                        </a:lnTo>
                        <a:lnTo>
                          <a:pt x="69" y="223"/>
                        </a:lnTo>
                        <a:lnTo>
                          <a:pt x="72" y="215"/>
                        </a:lnTo>
                        <a:lnTo>
                          <a:pt x="75" y="208"/>
                        </a:lnTo>
                        <a:lnTo>
                          <a:pt x="77" y="201"/>
                        </a:lnTo>
                        <a:lnTo>
                          <a:pt x="78" y="192"/>
                        </a:lnTo>
                        <a:lnTo>
                          <a:pt x="78" y="185"/>
                        </a:lnTo>
                        <a:lnTo>
                          <a:pt x="78" y="185"/>
                        </a:lnTo>
                        <a:close/>
                      </a:path>
                    </a:pathLst>
                  </a:custGeom>
                  <a:solidFill>
                    <a:srgbClr val="7E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</p:grpSp>
            <p:grpSp>
              <p:nvGrpSpPr>
                <p:cNvPr id="81" name="Group 141"/>
                <p:cNvGrpSpPr/>
                <p:nvPr/>
              </p:nvGrpSpPr>
              <p:grpSpPr>
                <a:xfrm>
                  <a:off x="2250504" y="4460481"/>
                  <a:ext cx="312738" cy="663575"/>
                  <a:chOff x="3616325" y="6216650"/>
                  <a:chExt cx="312738" cy="663575"/>
                </a:xfrm>
              </p:grpSpPr>
              <p:sp>
                <p:nvSpPr>
                  <p:cNvPr id="10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3754438" y="6670675"/>
                    <a:ext cx="36513" cy="209550"/>
                  </a:xfrm>
                  <a:prstGeom prst="rect">
                    <a:avLst/>
                  </a:prstGeom>
                  <a:solidFill>
                    <a:srgbClr val="0048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04" name="Freeform 99"/>
                  <p:cNvSpPr>
                    <a:spLocks/>
                  </p:cNvSpPr>
                  <p:nvPr/>
                </p:nvSpPr>
                <p:spPr bwMode="auto">
                  <a:xfrm>
                    <a:off x="3616325" y="6216650"/>
                    <a:ext cx="157163" cy="527050"/>
                  </a:xfrm>
                  <a:custGeom>
                    <a:avLst/>
                    <a:gdLst>
                      <a:gd name="T0" fmla="*/ 0 w 99"/>
                      <a:gd name="T1" fmla="*/ 233 h 332"/>
                      <a:gd name="T2" fmla="*/ 0 w 99"/>
                      <a:gd name="T3" fmla="*/ 233 h 332"/>
                      <a:gd name="T4" fmla="*/ 0 w 99"/>
                      <a:gd name="T5" fmla="*/ 243 h 332"/>
                      <a:gd name="T6" fmla="*/ 3 w 99"/>
                      <a:gd name="T7" fmla="*/ 253 h 332"/>
                      <a:gd name="T8" fmla="*/ 5 w 99"/>
                      <a:gd name="T9" fmla="*/ 263 h 332"/>
                      <a:gd name="T10" fmla="*/ 8 w 99"/>
                      <a:gd name="T11" fmla="*/ 271 h 332"/>
                      <a:gd name="T12" fmla="*/ 12 w 99"/>
                      <a:gd name="T13" fmla="*/ 279 h 332"/>
                      <a:gd name="T14" fmla="*/ 17 w 99"/>
                      <a:gd name="T15" fmla="*/ 288 h 332"/>
                      <a:gd name="T16" fmla="*/ 22 w 99"/>
                      <a:gd name="T17" fmla="*/ 295 h 332"/>
                      <a:gd name="T18" fmla="*/ 30 w 99"/>
                      <a:gd name="T19" fmla="*/ 302 h 332"/>
                      <a:gd name="T20" fmla="*/ 36 w 99"/>
                      <a:gd name="T21" fmla="*/ 309 h 332"/>
                      <a:gd name="T22" fmla="*/ 44 w 99"/>
                      <a:gd name="T23" fmla="*/ 315 h 332"/>
                      <a:gd name="T24" fmla="*/ 52 w 99"/>
                      <a:gd name="T25" fmla="*/ 319 h 332"/>
                      <a:gd name="T26" fmla="*/ 61 w 99"/>
                      <a:gd name="T27" fmla="*/ 323 h 332"/>
                      <a:gd name="T28" fmla="*/ 70 w 99"/>
                      <a:gd name="T29" fmla="*/ 327 h 332"/>
                      <a:gd name="T30" fmla="*/ 79 w 99"/>
                      <a:gd name="T31" fmla="*/ 330 h 332"/>
                      <a:gd name="T32" fmla="*/ 89 w 99"/>
                      <a:gd name="T33" fmla="*/ 331 h 332"/>
                      <a:gd name="T34" fmla="*/ 99 w 99"/>
                      <a:gd name="T35" fmla="*/ 332 h 332"/>
                      <a:gd name="T36" fmla="*/ 99 w 99"/>
                      <a:gd name="T37" fmla="*/ 0 h 332"/>
                      <a:gd name="T38" fmla="*/ 99 w 99"/>
                      <a:gd name="T39" fmla="*/ 0 h 332"/>
                      <a:gd name="T40" fmla="*/ 83 w 99"/>
                      <a:gd name="T41" fmla="*/ 28 h 332"/>
                      <a:gd name="T42" fmla="*/ 67 w 99"/>
                      <a:gd name="T43" fmla="*/ 59 h 332"/>
                      <a:gd name="T44" fmla="*/ 50 w 99"/>
                      <a:gd name="T45" fmla="*/ 96 h 332"/>
                      <a:gd name="T46" fmla="*/ 32 w 99"/>
                      <a:gd name="T47" fmla="*/ 135 h 332"/>
                      <a:gd name="T48" fmla="*/ 16 w 99"/>
                      <a:gd name="T49" fmla="*/ 174 h 332"/>
                      <a:gd name="T50" fmla="*/ 10 w 99"/>
                      <a:gd name="T51" fmla="*/ 191 h 332"/>
                      <a:gd name="T52" fmla="*/ 5 w 99"/>
                      <a:gd name="T53" fmla="*/ 207 h 332"/>
                      <a:gd name="T54" fmla="*/ 2 w 99"/>
                      <a:gd name="T55" fmla="*/ 221 h 332"/>
                      <a:gd name="T56" fmla="*/ 0 w 99"/>
                      <a:gd name="T57" fmla="*/ 233 h 332"/>
                      <a:gd name="T58" fmla="*/ 0 w 99"/>
                      <a:gd name="T59" fmla="*/ 233 h 3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99" h="332">
                        <a:moveTo>
                          <a:pt x="0" y="233"/>
                        </a:moveTo>
                        <a:lnTo>
                          <a:pt x="0" y="233"/>
                        </a:lnTo>
                        <a:lnTo>
                          <a:pt x="0" y="243"/>
                        </a:lnTo>
                        <a:lnTo>
                          <a:pt x="3" y="253"/>
                        </a:lnTo>
                        <a:lnTo>
                          <a:pt x="5" y="263"/>
                        </a:lnTo>
                        <a:lnTo>
                          <a:pt x="8" y="271"/>
                        </a:lnTo>
                        <a:lnTo>
                          <a:pt x="12" y="279"/>
                        </a:lnTo>
                        <a:lnTo>
                          <a:pt x="17" y="288"/>
                        </a:lnTo>
                        <a:lnTo>
                          <a:pt x="22" y="295"/>
                        </a:lnTo>
                        <a:lnTo>
                          <a:pt x="30" y="302"/>
                        </a:lnTo>
                        <a:lnTo>
                          <a:pt x="36" y="309"/>
                        </a:lnTo>
                        <a:lnTo>
                          <a:pt x="44" y="315"/>
                        </a:lnTo>
                        <a:lnTo>
                          <a:pt x="52" y="319"/>
                        </a:lnTo>
                        <a:lnTo>
                          <a:pt x="61" y="323"/>
                        </a:lnTo>
                        <a:lnTo>
                          <a:pt x="70" y="327"/>
                        </a:lnTo>
                        <a:lnTo>
                          <a:pt x="79" y="330"/>
                        </a:lnTo>
                        <a:lnTo>
                          <a:pt x="89" y="331"/>
                        </a:lnTo>
                        <a:lnTo>
                          <a:pt x="99" y="332"/>
                        </a:lnTo>
                        <a:lnTo>
                          <a:pt x="99" y="0"/>
                        </a:lnTo>
                        <a:lnTo>
                          <a:pt x="99" y="0"/>
                        </a:lnTo>
                        <a:lnTo>
                          <a:pt x="83" y="28"/>
                        </a:lnTo>
                        <a:lnTo>
                          <a:pt x="67" y="59"/>
                        </a:lnTo>
                        <a:lnTo>
                          <a:pt x="50" y="96"/>
                        </a:lnTo>
                        <a:lnTo>
                          <a:pt x="32" y="135"/>
                        </a:lnTo>
                        <a:lnTo>
                          <a:pt x="16" y="174"/>
                        </a:lnTo>
                        <a:lnTo>
                          <a:pt x="10" y="191"/>
                        </a:lnTo>
                        <a:lnTo>
                          <a:pt x="5" y="207"/>
                        </a:lnTo>
                        <a:lnTo>
                          <a:pt x="2" y="221"/>
                        </a:lnTo>
                        <a:lnTo>
                          <a:pt x="0" y="233"/>
                        </a:lnTo>
                        <a:lnTo>
                          <a:pt x="0" y="233"/>
                        </a:lnTo>
                        <a:close/>
                      </a:path>
                    </a:pathLst>
                  </a:custGeom>
                  <a:solidFill>
                    <a:srgbClr val="AFC01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  <p:sp>
                <p:nvSpPr>
                  <p:cNvPr id="105" name="Freeform 100"/>
                  <p:cNvSpPr>
                    <a:spLocks/>
                  </p:cNvSpPr>
                  <p:nvPr/>
                </p:nvSpPr>
                <p:spPr bwMode="auto">
                  <a:xfrm>
                    <a:off x="3773488" y="6216650"/>
                    <a:ext cx="155575" cy="527050"/>
                  </a:xfrm>
                  <a:custGeom>
                    <a:avLst/>
                    <a:gdLst>
                      <a:gd name="T0" fmla="*/ 98 w 98"/>
                      <a:gd name="T1" fmla="*/ 233 h 332"/>
                      <a:gd name="T2" fmla="*/ 98 w 98"/>
                      <a:gd name="T3" fmla="*/ 233 h 332"/>
                      <a:gd name="T4" fmla="*/ 97 w 98"/>
                      <a:gd name="T5" fmla="*/ 221 h 332"/>
                      <a:gd name="T6" fmla="*/ 94 w 98"/>
                      <a:gd name="T7" fmla="*/ 207 h 332"/>
                      <a:gd name="T8" fmla="*/ 90 w 98"/>
                      <a:gd name="T9" fmla="*/ 191 h 332"/>
                      <a:gd name="T10" fmla="*/ 84 w 98"/>
                      <a:gd name="T11" fmla="*/ 174 h 332"/>
                      <a:gd name="T12" fmla="*/ 68 w 98"/>
                      <a:gd name="T13" fmla="*/ 135 h 332"/>
                      <a:gd name="T14" fmla="*/ 49 w 98"/>
                      <a:gd name="T15" fmla="*/ 96 h 332"/>
                      <a:gd name="T16" fmla="*/ 31 w 98"/>
                      <a:gd name="T17" fmla="*/ 59 h 332"/>
                      <a:gd name="T18" fmla="*/ 16 w 98"/>
                      <a:gd name="T19" fmla="*/ 28 h 332"/>
                      <a:gd name="T20" fmla="*/ 0 w 98"/>
                      <a:gd name="T21" fmla="*/ 0 h 332"/>
                      <a:gd name="T22" fmla="*/ 0 w 98"/>
                      <a:gd name="T23" fmla="*/ 332 h 332"/>
                      <a:gd name="T24" fmla="*/ 0 w 98"/>
                      <a:gd name="T25" fmla="*/ 332 h 332"/>
                      <a:gd name="T26" fmla="*/ 10 w 98"/>
                      <a:gd name="T27" fmla="*/ 331 h 332"/>
                      <a:gd name="T28" fmla="*/ 20 w 98"/>
                      <a:gd name="T29" fmla="*/ 330 h 332"/>
                      <a:gd name="T30" fmla="*/ 29 w 98"/>
                      <a:gd name="T31" fmla="*/ 327 h 332"/>
                      <a:gd name="T32" fmla="*/ 39 w 98"/>
                      <a:gd name="T33" fmla="*/ 323 h 332"/>
                      <a:gd name="T34" fmla="*/ 47 w 98"/>
                      <a:gd name="T35" fmla="*/ 319 h 332"/>
                      <a:gd name="T36" fmla="*/ 55 w 98"/>
                      <a:gd name="T37" fmla="*/ 315 h 332"/>
                      <a:gd name="T38" fmla="*/ 63 w 98"/>
                      <a:gd name="T39" fmla="*/ 309 h 332"/>
                      <a:gd name="T40" fmla="*/ 70 w 98"/>
                      <a:gd name="T41" fmla="*/ 302 h 332"/>
                      <a:gd name="T42" fmla="*/ 76 w 98"/>
                      <a:gd name="T43" fmla="*/ 295 h 332"/>
                      <a:gd name="T44" fmla="*/ 82 w 98"/>
                      <a:gd name="T45" fmla="*/ 288 h 332"/>
                      <a:gd name="T46" fmla="*/ 87 w 98"/>
                      <a:gd name="T47" fmla="*/ 279 h 332"/>
                      <a:gd name="T48" fmla="*/ 91 w 98"/>
                      <a:gd name="T49" fmla="*/ 271 h 332"/>
                      <a:gd name="T50" fmla="*/ 94 w 98"/>
                      <a:gd name="T51" fmla="*/ 263 h 332"/>
                      <a:gd name="T52" fmla="*/ 96 w 98"/>
                      <a:gd name="T53" fmla="*/ 253 h 332"/>
                      <a:gd name="T54" fmla="*/ 98 w 98"/>
                      <a:gd name="T55" fmla="*/ 243 h 332"/>
                      <a:gd name="T56" fmla="*/ 98 w 98"/>
                      <a:gd name="T57" fmla="*/ 233 h 332"/>
                      <a:gd name="T58" fmla="*/ 98 w 98"/>
                      <a:gd name="T59" fmla="*/ 233 h 3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98" h="332">
                        <a:moveTo>
                          <a:pt x="98" y="233"/>
                        </a:moveTo>
                        <a:lnTo>
                          <a:pt x="98" y="233"/>
                        </a:lnTo>
                        <a:lnTo>
                          <a:pt x="97" y="221"/>
                        </a:lnTo>
                        <a:lnTo>
                          <a:pt x="94" y="207"/>
                        </a:lnTo>
                        <a:lnTo>
                          <a:pt x="90" y="191"/>
                        </a:lnTo>
                        <a:lnTo>
                          <a:pt x="84" y="174"/>
                        </a:lnTo>
                        <a:lnTo>
                          <a:pt x="68" y="135"/>
                        </a:lnTo>
                        <a:lnTo>
                          <a:pt x="49" y="96"/>
                        </a:lnTo>
                        <a:lnTo>
                          <a:pt x="31" y="59"/>
                        </a:lnTo>
                        <a:lnTo>
                          <a:pt x="16" y="28"/>
                        </a:lnTo>
                        <a:lnTo>
                          <a:pt x="0" y="0"/>
                        </a:lnTo>
                        <a:lnTo>
                          <a:pt x="0" y="332"/>
                        </a:lnTo>
                        <a:lnTo>
                          <a:pt x="0" y="332"/>
                        </a:lnTo>
                        <a:lnTo>
                          <a:pt x="10" y="331"/>
                        </a:lnTo>
                        <a:lnTo>
                          <a:pt x="20" y="330"/>
                        </a:lnTo>
                        <a:lnTo>
                          <a:pt x="29" y="327"/>
                        </a:lnTo>
                        <a:lnTo>
                          <a:pt x="39" y="323"/>
                        </a:lnTo>
                        <a:lnTo>
                          <a:pt x="47" y="319"/>
                        </a:lnTo>
                        <a:lnTo>
                          <a:pt x="55" y="315"/>
                        </a:lnTo>
                        <a:lnTo>
                          <a:pt x="63" y="309"/>
                        </a:lnTo>
                        <a:lnTo>
                          <a:pt x="70" y="302"/>
                        </a:lnTo>
                        <a:lnTo>
                          <a:pt x="76" y="295"/>
                        </a:lnTo>
                        <a:lnTo>
                          <a:pt x="82" y="288"/>
                        </a:lnTo>
                        <a:lnTo>
                          <a:pt x="87" y="279"/>
                        </a:lnTo>
                        <a:lnTo>
                          <a:pt x="91" y="271"/>
                        </a:lnTo>
                        <a:lnTo>
                          <a:pt x="94" y="263"/>
                        </a:lnTo>
                        <a:lnTo>
                          <a:pt x="96" y="253"/>
                        </a:lnTo>
                        <a:lnTo>
                          <a:pt x="98" y="243"/>
                        </a:lnTo>
                        <a:lnTo>
                          <a:pt x="98" y="233"/>
                        </a:lnTo>
                        <a:lnTo>
                          <a:pt x="98" y="233"/>
                        </a:lnTo>
                        <a:close/>
                      </a:path>
                    </a:pathLst>
                  </a:custGeom>
                  <a:solidFill>
                    <a:srgbClr val="7EA8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1350" dirty="0"/>
                  </a:p>
                </p:txBody>
              </p:sp>
            </p:grpSp>
            <p:sp>
              <p:nvSpPr>
                <p:cNvPr id="82" name="Rectangle 101"/>
                <p:cNvSpPr>
                  <a:spLocks noChangeArrowheads="1"/>
                </p:cNvSpPr>
                <p:nvPr/>
              </p:nvSpPr>
              <p:spPr bwMode="auto">
                <a:xfrm>
                  <a:off x="4180904" y="4931969"/>
                  <a:ext cx="33338" cy="1920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83" name="Freeform 102"/>
                <p:cNvSpPr>
                  <a:spLocks/>
                </p:cNvSpPr>
                <p:nvPr/>
              </p:nvSpPr>
              <p:spPr bwMode="auto">
                <a:xfrm>
                  <a:off x="4055492" y="4516044"/>
                  <a:ext cx="142875" cy="482600"/>
                </a:xfrm>
                <a:custGeom>
                  <a:avLst/>
                  <a:gdLst>
                    <a:gd name="T0" fmla="*/ 0 w 90"/>
                    <a:gd name="T1" fmla="*/ 214 h 304"/>
                    <a:gd name="T2" fmla="*/ 0 w 90"/>
                    <a:gd name="T3" fmla="*/ 214 h 304"/>
                    <a:gd name="T4" fmla="*/ 0 w 90"/>
                    <a:gd name="T5" fmla="*/ 222 h 304"/>
                    <a:gd name="T6" fmla="*/ 1 w 90"/>
                    <a:gd name="T7" fmla="*/ 232 h 304"/>
                    <a:gd name="T8" fmla="*/ 3 w 90"/>
                    <a:gd name="T9" fmla="*/ 240 h 304"/>
                    <a:gd name="T10" fmla="*/ 6 w 90"/>
                    <a:gd name="T11" fmla="*/ 249 h 304"/>
                    <a:gd name="T12" fmla="*/ 10 w 90"/>
                    <a:gd name="T13" fmla="*/ 257 h 304"/>
                    <a:gd name="T14" fmla="*/ 14 w 90"/>
                    <a:gd name="T15" fmla="*/ 264 h 304"/>
                    <a:gd name="T16" fmla="*/ 20 w 90"/>
                    <a:gd name="T17" fmla="*/ 270 h 304"/>
                    <a:gd name="T18" fmla="*/ 26 w 90"/>
                    <a:gd name="T19" fmla="*/ 277 h 304"/>
                    <a:gd name="T20" fmla="*/ 32 w 90"/>
                    <a:gd name="T21" fmla="*/ 283 h 304"/>
                    <a:gd name="T22" fmla="*/ 40 w 90"/>
                    <a:gd name="T23" fmla="*/ 288 h 304"/>
                    <a:gd name="T24" fmla="*/ 47 w 90"/>
                    <a:gd name="T25" fmla="*/ 292 h 304"/>
                    <a:gd name="T26" fmla="*/ 54 w 90"/>
                    <a:gd name="T27" fmla="*/ 297 h 304"/>
                    <a:gd name="T28" fmla="*/ 63 w 90"/>
                    <a:gd name="T29" fmla="*/ 300 h 304"/>
                    <a:gd name="T30" fmla="*/ 71 w 90"/>
                    <a:gd name="T31" fmla="*/ 302 h 304"/>
                    <a:gd name="T32" fmla="*/ 80 w 90"/>
                    <a:gd name="T33" fmla="*/ 303 h 304"/>
                    <a:gd name="T34" fmla="*/ 90 w 90"/>
                    <a:gd name="T35" fmla="*/ 304 h 304"/>
                    <a:gd name="T36" fmla="*/ 90 w 90"/>
                    <a:gd name="T37" fmla="*/ 0 h 304"/>
                    <a:gd name="T38" fmla="*/ 90 w 90"/>
                    <a:gd name="T39" fmla="*/ 0 h 304"/>
                    <a:gd name="T40" fmla="*/ 75 w 90"/>
                    <a:gd name="T41" fmla="*/ 27 h 304"/>
                    <a:gd name="T42" fmla="*/ 62 w 90"/>
                    <a:gd name="T43" fmla="*/ 55 h 304"/>
                    <a:gd name="T44" fmla="*/ 45 w 90"/>
                    <a:gd name="T45" fmla="*/ 88 h 304"/>
                    <a:gd name="T46" fmla="*/ 28 w 90"/>
                    <a:gd name="T47" fmla="*/ 124 h 304"/>
                    <a:gd name="T48" fmla="*/ 13 w 90"/>
                    <a:gd name="T49" fmla="*/ 160 h 304"/>
                    <a:gd name="T50" fmla="*/ 8 w 90"/>
                    <a:gd name="T51" fmla="*/ 175 h 304"/>
                    <a:gd name="T52" fmla="*/ 3 w 90"/>
                    <a:gd name="T53" fmla="*/ 190 h 304"/>
                    <a:gd name="T54" fmla="*/ 1 w 90"/>
                    <a:gd name="T55" fmla="*/ 202 h 304"/>
                    <a:gd name="T56" fmla="*/ 0 w 90"/>
                    <a:gd name="T57" fmla="*/ 214 h 304"/>
                    <a:gd name="T58" fmla="*/ 0 w 90"/>
                    <a:gd name="T59" fmla="*/ 21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0" h="304">
                      <a:moveTo>
                        <a:pt x="0" y="214"/>
                      </a:moveTo>
                      <a:lnTo>
                        <a:pt x="0" y="214"/>
                      </a:lnTo>
                      <a:lnTo>
                        <a:pt x="0" y="222"/>
                      </a:lnTo>
                      <a:lnTo>
                        <a:pt x="1" y="232"/>
                      </a:lnTo>
                      <a:lnTo>
                        <a:pt x="3" y="240"/>
                      </a:lnTo>
                      <a:lnTo>
                        <a:pt x="6" y="249"/>
                      </a:lnTo>
                      <a:lnTo>
                        <a:pt x="10" y="257"/>
                      </a:lnTo>
                      <a:lnTo>
                        <a:pt x="14" y="264"/>
                      </a:lnTo>
                      <a:lnTo>
                        <a:pt x="20" y="270"/>
                      </a:lnTo>
                      <a:lnTo>
                        <a:pt x="26" y="277"/>
                      </a:lnTo>
                      <a:lnTo>
                        <a:pt x="32" y="283"/>
                      </a:lnTo>
                      <a:lnTo>
                        <a:pt x="40" y="288"/>
                      </a:lnTo>
                      <a:lnTo>
                        <a:pt x="47" y="292"/>
                      </a:lnTo>
                      <a:lnTo>
                        <a:pt x="54" y="297"/>
                      </a:lnTo>
                      <a:lnTo>
                        <a:pt x="63" y="300"/>
                      </a:lnTo>
                      <a:lnTo>
                        <a:pt x="71" y="302"/>
                      </a:lnTo>
                      <a:lnTo>
                        <a:pt x="80" y="303"/>
                      </a:lnTo>
                      <a:lnTo>
                        <a:pt x="90" y="304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75" y="27"/>
                      </a:lnTo>
                      <a:lnTo>
                        <a:pt x="62" y="55"/>
                      </a:lnTo>
                      <a:lnTo>
                        <a:pt x="45" y="88"/>
                      </a:lnTo>
                      <a:lnTo>
                        <a:pt x="28" y="124"/>
                      </a:lnTo>
                      <a:lnTo>
                        <a:pt x="13" y="160"/>
                      </a:lnTo>
                      <a:lnTo>
                        <a:pt x="8" y="175"/>
                      </a:lnTo>
                      <a:lnTo>
                        <a:pt x="3" y="190"/>
                      </a:lnTo>
                      <a:lnTo>
                        <a:pt x="1" y="202"/>
                      </a:lnTo>
                      <a:lnTo>
                        <a:pt x="0" y="214"/>
                      </a:lnTo>
                      <a:lnTo>
                        <a:pt x="0" y="214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84" name="Freeform 103"/>
                <p:cNvSpPr>
                  <a:spLocks/>
                </p:cNvSpPr>
                <p:nvPr/>
              </p:nvSpPr>
              <p:spPr bwMode="auto">
                <a:xfrm>
                  <a:off x="4198367" y="4516044"/>
                  <a:ext cx="142875" cy="482600"/>
                </a:xfrm>
                <a:custGeom>
                  <a:avLst/>
                  <a:gdLst>
                    <a:gd name="T0" fmla="*/ 90 w 90"/>
                    <a:gd name="T1" fmla="*/ 214 h 304"/>
                    <a:gd name="T2" fmla="*/ 90 w 90"/>
                    <a:gd name="T3" fmla="*/ 214 h 304"/>
                    <a:gd name="T4" fmla="*/ 89 w 90"/>
                    <a:gd name="T5" fmla="*/ 202 h 304"/>
                    <a:gd name="T6" fmla="*/ 86 w 90"/>
                    <a:gd name="T7" fmla="*/ 190 h 304"/>
                    <a:gd name="T8" fmla="*/ 82 w 90"/>
                    <a:gd name="T9" fmla="*/ 175 h 304"/>
                    <a:gd name="T10" fmla="*/ 76 w 90"/>
                    <a:gd name="T11" fmla="*/ 160 h 304"/>
                    <a:gd name="T12" fmla="*/ 62 w 90"/>
                    <a:gd name="T13" fmla="*/ 124 h 304"/>
                    <a:gd name="T14" fmla="*/ 45 w 90"/>
                    <a:gd name="T15" fmla="*/ 88 h 304"/>
                    <a:gd name="T16" fmla="*/ 28 w 90"/>
                    <a:gd name="T17" fmla="*/ 55 h 304"/>
                    <a:gd name="T18" fmla="*/ 13 w 90"/>
                    <a:gd name="T19" fmla="*/ 27 h 304"/>
                    <a:gd name="T20" fmla="*/ 0 w 90"/>
                    <a:gd name="T21" fmla="*/ 0 h 304"/>
                    <a:gd name="T22" fmla="*/ 0 w 90"/>
                    <a:gd name="T23" fmla="*/ 304 h 304"/>
                    <a:gd name="T24" fmla="*/ 0 w 90"/>
                    <a:gd name="T25" fmla="*/ 304 h 304"/>
                    <a:gd name="T26" fmla="*/ 9 w 90"/>
                    <a:gd name="T27" fmla="*/ 303 h 304"/>
                    <a:gd name="T28" fmla="*/ 18 w 90"/>
                    <a:gd name="T29" fmla="*/ 302 h 304"/>
                    <a:gd name="T30" fmla="*/ 26 w 90"/>
                    <a:gd name="T31" fmla="*/ 300 h 304"/>
                    <a:gd name="T32" fmla="*/ 34 w 90"/>
                    <a:gd name="T33" fmla="*/ 297 h 304"/>
                    <a:gd name="T34" fmla="*/ 43 w 90"/>
                    <a:gd name="T35" fmla="*/ 292 h 304"/>
                    <a:gd name="T36" fmla="*/ 50 w 90"/>
                    <a:gd name="T37" fmla="*/ 288 h 304"/>
                    <a:gd name="T38" fmla="*/ 57 w 90"/>
                    <a:gd name="T39" fmla="*/ 283 h 304"/>
                    <a:gd name="T40" fmla="*/ 64 w 90"/>
                    <a:gd name="T41" fmla="*/ 277 h 304"/>
                    <a:gd name="T42" fmla="*/ 69 w 90"/>
                    <a:gd name="T43" fmla="*/ 270 h 304"/>
                    <a:gd name="T44" fmla="*/ 74 w 90"/>
                    <a:gd name="T45" fmla="*/ 264 h 304"/>
                    <a:gd name="T46" fmla="*/ 79 w 90"/>
                    <a:gd name="T47" fmla="*/ 257 h 304"/>
                    <a:gd name="T48" fmla="*/ 83 w 90"/>
                    <a:gd name="T49" fmla="*/ 249 h 304"/>
                    <a:gd name="T50" fmla="*/ 86 w 90"/>
                    <a:gd name="T51" fmla="*/ 240 h 304"/>
                    <a:gd name="T52" fmla="*/ 88 w 90"/>
                    <a:gd name="T53" fmla="*/ 232 h 304"/>
                    <a:gd name="T54" fmla="*/ 90 w 90"/>
                    <a:gd name="T55" fmla="*/ 222 h 304"/>
                    <a:gd name="T56" fmla="*/ 90 w 90"/>
                    <a:gd name="T57" fmla="*/ 214 h 304"/>
                    <a:gd name="T58" fmla="*/ 90 w 90"/>
                    <a:gd name="T59" fmla="*/ 21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0" h="304">
                      <a:moveTo>
                        <a:pt x="90" y="214"/>
                      </a:moveTo>
                      <a:lnTo>
                        <a:pt x="90" y="214"/>
                      </a:lnTo>
                      <a:lnTo>
                        <a:pt x="89" y="202"/>
                      </a:lnTo>
                      <a:lnTo>
                        <a:pt x="86" y="190"/>
                      </a:lnTo>
                      <a:lnTo>
                        <a:pt x="82" y="175"/>
                      </a:lnTo>
                      <a:lnTo>
                        <a:pt x="76" y="160"/>
                      </a:lnTo>
                      <a:lnTo>
                        <a:pt x="62" y="124"/>
                      </a:lnTo>
                      <a:lnTo>
                        <a:pt x="45" y="88"/>
                      </a:lnTo>
                      <a:lnTo>
                        <a:pt x="28" y="55"/>
                      </a:lnTo>
                      <a:lnTo>
                        <a:pt x="13" y="27"/>
                      </a:lnTo>
                      <a:lnTo>
                        <a:pt x="0" y="0"/>
                      </a:lnTo>
                      <a:lnTo>
                        <a:pt x="0" y="304"/>
                      </a:lnTo>
                      <a:lnTo>
                        <a:pt x="0" y="304"/>
                      </a:lnTo>
                      <a:lnTo>
                        <a:pt x="9" y="303"/>
                      </a:lnTo>
                      <a:lnTo>
                        <a:pt x="18" y="302"/>
                      </a:lnTo>
                      <a:lnTo>
                        <a:pt x="26" y="300"/>
                      </a:lnTo>
                      <a:lnTo>
                        <a:pt x="34" y="297"/>
                      </a:lnTo>
                      <a:lnTo>
                        <a:pt x="43" y="292"/>
                      </a:lnTo>
                      <a:lnTo>
                        <a:pt x="50" y="288"/>
                      </a:lnTo>
                      <a:lnTo>
                        <a:pt x="57" y="283"/>
                      </a:lnTo>
                      <a:lnTo>
                        <a:pt x="64" y="277"/>
                      </a:lnTo>
                      <a:lnTo>
                        <a:pt x="69" y="270"/>
                      </a:lnTo>
                      <a:lnTo>
                        <a:pt x="74" y="264"/>
                      </a:lnTo>
                      <a:lnTo>
                        <a:pt x="79" y="257"/>
                      </a:lnTo>
                      <a:lnTo>
                        <a:pt x="83" y="249"/>
                      </a:lnTo>
                      <a:lnTo>
                        <a:pt x="86" y="240"/>
                      </a:lnTo>
                      <a:lnTo>
                        <a:pt x="88" y="232"/>
                      </a:lnTo>
                      <a:lnTo>
                        <a:pt x="90" y="222"/>
                      </a:lnTo>
                      <a:lnTo>
                        <a:pt x="90" y="214"/>
                      </a:lnTo>
                      <a:lnTo>
                        <a:pt x="90" y="214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85" name="Rectangle 104"/>
                <p:cNvSpPr>
                  <a:spLocks noChangeArrowheads="1"/>
                </p:cNvSpPr>
                <p:nvPr/>
              </p:nvSpPr>
              <p:spPr bwMode="auto">
                <a:xfrm>
                  <a:off x="5885879" y="4957369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86" name="Freeform 105"/>
                <p:cNvSpPr>
                  <a:spLocks/>
                </p:cNvSpPr>
                <p:nvPr/>
              </p:nvSpPr>
              <p:spPr bwMode="auto">
                <a:xfrm>
                  <a:off x="5774754" y="4597006"/>
                  <a:ext cx="123825" cy="417512"/>
                </a:xfrm>
                <a:custGeom>
                  <a:avLst/>
                  <a:gdLst>
                    <a:gd name="T0" fmla="*/ 0 w 78"/>
                    <a:gd name="T1" fmla="*/ 185 h 263"/>
                    <a:gd name="T2" fmla="*/ 0 w 78"/>
                    <a:gd name="T3" fmla="*/ 185 h 263"/>
                    <a:gd name="T4" fmla="*/ 1 w 78"/>
                    <a:gd name="T5" fmla="*/ 192 h 263"/>
                    <a:gd name="T6" fmla="*/ 2 w 78"/>
                    <a:gd name="T7" fmla="*/ 201 h 263"/>
                    <a:gd name="T8" fmla="*/ 4 w 78"/>
                    <a:gd name="T9" fmla="*/ 208 h 263"/>
                    <a:gd name="T10" fmla="*/ 6 w 78"/>
                    <a:gd name="T11" fmla="*/ 215 h 263"/>
                    <a:gd name="T12" fmla="*/ 9 w 78"/>
                    <a:gd name="T13" fmla="*/ 223 h 263"/>
                    <a:gd name="T14" fmla="*/ 13 w 78"/>
                    <a:gd name="T15" fmla="*/ 229 h 263"/>
                    <a:gd name="T16" fmla="*/ 18 w 78"/>
                    <a:gd name="T17" fmla="*/ 234 h 263"/>
                    <a:gd name="T18" fmla="*/ 23 w 78"/>
                    <a:gd name="T19" fmla="*/ 240 h 263"/>
                    <a:gd name="T20" fmla="*/ 29 w 78"/>
                    <a:gd name="T21" fmla="*/ 246 h 263"/>
                    <a:gd name="T22" fmla="*/ 34 w 78"/>
                    <a:gd name="T23" fmla="*/ 250 h 263"/>
                    <a:gd name="T24" fmla="*/ 42 w 78"/>
                    <a:gd name="T25" fmla="*/ 254 h 263"/>
                    <a:gd name="T26" fmla="*/ 48 w 78"/>
                    <a:gd name="T27" fmla="*/ 257 h 263"/>
                    <a:gd name="T28" fmla="*/ 55 w 78"/>
                    <a:gd name="T29" fmla="*/ 259 h 263"/>
                    <a:gd name="T30" fmla="*/ 63 w 78"/>
                    <a:gd name="T31" fmla="*/ 261 h 263"/>
                    <a:gd name="T32" fmla="*/ 71 w 78"/>
                    <a:gd name="T33" fmla="*/ 262 h 263"/>
                    <a:gd name="T34" fmla="*/ 78 w 78"/>
                    <a:gd name="T35" fmla="*/ 263 h 263"/>
                    <a:gd name="T36" fmla="*/ 78 w 78"/>
                    <a:gd name="T37" fmla="*/ 0 h 263"/>
                    <a:gd name="T38" fmla="*/ 78 w 78"/>
                    <a:gd name="T39" fmla="*/ 0 h 263"/>
                    <a:gd name="T40" fmla="*/ 66 w 78"/>
                    <a:gd name="T41" fmla="*/ 23 h 263"/>
                    <a:gd name="T42" fmla="*/ 54 w 78"/>
                    <a:gd name="T43" fmla="*/ 47 h 263"/>
                    <a:gd name="T44" fmla="*/ 40 w 78"/>
                    <a:gd name="T45" fmla="*/ 76 h 263"/>
                    <a:gd name="T46" fmla="*/ 25 w 78"/>
                    <a:gd name="T47" fmla="*/ 107 h 263"/>
                    <a:gd name="T48" fmla="*/ 12 w 78"/>
                    <a:gd name="T49" fmla="*/ 138 h 263"/>
                    <a:gd name="T50" fmla="*/ 7 w 78"/>
                    <a:gd name="T51" fmla="*/ 151 h 263"/>
                    <a:gd name="T52" fmla="*/ 4 w 78"/>
                    <a:gd name="T53" fmla="*/ 164 h 263"/>
                    <a:gd name="T54" fmla="*/ 1 w 78"/>
                    <a:gd name="T55" fmla="*/ 176 h 263"/>
                    <a:gd name="T56" fmla="*/ 0 w 78"/>
                    <a:gd name="T57" fmla="*/ 185 h 263"/>
                    <a:gd name="T58" fmla="*/ 0 w 78"/>
                    <a:gd name="T59" fmla="*/ 185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1" y="192"/>
                      </a:lnTo>
                      <a:lnTo>
                        <a:pt x="2" y="201"/>
                      </a:lnTo>
                      <a:lnTo>
                        <a:pt x="4" y="208"/>
                      </a:lnTo>
                      <a:lnTo>
                        <a:pt x="6" y="215"/>
                      </a:lnTo>
                      <a:lnTo>
                        <a:pt x="9" y="223"/>
                      </a:lnTo>
                      <a:lnTo>
                        <a:pt x="13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4" y="250"/>
                      </a:lnTo>
                      <a:lnTo>
                        <a:pt x="42" y="254"/>
                      </a:lnTo>
                      <a:lnTo>
                        <a:pt x="48" y="257"/>
                      </a:lnTo>
                      <a:lnTo>
                        <a:pt x="55" y="259"/>
                      </a:lnTo>
                      <a:lnTo>
                        <a:pt x="63" y="261"/>
                      </a:lnTo>
                      <a:lnTo>
                        <a:pt x="71" y="262"/>
                      </a:lnTo>
                      <a:lnTo>
                        <a:pt x="78" y="263"/>
                      </a:ln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66" y="23"/>
                      </a:lnTo>
                      <a:lnTo>
                        <a:pt x="54" y="47"/>
                      </a:lnTo>
                      <a:lnTo>
                        <a:pt x="40" y="76"/>
                      </a:lnTo>
                      <a:lnTo>
                        <a:pt x="25" y="107"/>
                      </a:lnTo>
                      <a:lnTo>
                        <a:pt x="12" y="138"/>
                      </a:lnTo>
                      <a:lnTo>
                        <a:pt x="7" y="151"/>
                      </a:lnTo>
                      <a:lnTo>
                        <a:pt x="4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87" name="Freeform 106"/>
                <p:cNvSpPr>
                  <a:spLocks/>
                </p:cNvSpPr>
                <p:nvPr/>
              </p:nvSpPr>
              <p:spPr bwMode="auto">
                <a:xfrm>
                  <a:off x="5898579" y="4597006"/>
                  <a:ext cx="125413" cy="417512"/>
                </a:xfrm>
                <a:custGeom>
                  <a:avLst/>
                  <a:gdLst>
                    <a:gd name="T0" fmla="*/ 79 w 79"/>
                    <a:gd name="T1" fmla="*/ 185 h 263"/>
                    <a:gd name="T2" fmla="*/ 79 w 79"/>
                    <a:gd name="T3" fmla="*/ 185 h 263"/>
                    <a:gd name="T4" fmla="*/ 78 w 79"/>
                    <a:gd name="T5" fmla="*/ 176 h 263"/>
                    <a:gd name="T6" fmla="*/ 76 w 79"/>
                    <a:gd name="T7" fmla="*/ 164 h 263"/>
                    <a:gd name="T8" fmla="*/ 71 w 79"/>
                    <a:gd name="T9" fmla="*/ 151 h 263"/>
                    <a:gd name="T10" fmla="*/ 66 w 79"/>
                    <a:gd name="T11" fmla="*/ 138 h 263"/>
                    <a:gd name="T12" fmla="*/ 54 w 79"/>
                    <a:gd name="T13" fmla="*/ 107 h 263"/>
                    <a:gd name="T14" fmla="*/ 40 w 79"/>
                    <a:gd name="T15" fmla="*/ 76 h 263"/>
                    <a:gd name="T16" fmla="*/ 25 w 79"/>
                    <a:gd name="T17" fmla="*/ 47 h 263"/>
                    <a:gd name="T18" fmla="*/ 13 w 79"/>
                    <a:gd name="T19" fmla="*/ 23 h 263"/>
                    <a:gd name="T20" fmla="*/ 0 w 79"/>
                    <a:gd name="T21" fmla="*/ 0 h 263"/>
                    <a:gd name="T22" fmla="*/ 0 w 79"/>
                    <a:gd name="T23" fmla="*/ 263 h 263"/>
                    <a:gd name="T24" fmla="*/ 0 w 79"/>
                    <a:gd name="T25" fmla="*/ 263 h 263"/>
                    <a:gd name="T26" fmla="*/ 9 w 79"/>
                    <a:gd name="T27" fmla="*/ 262 h 263"/>
                    <a:gd name="T28" fmla="*/ 16 w 79"/>
                    <a:gd name="T29" fmla="*/ 261 h 263"/>
                    <a:gd name="T30" fmla="*/ 23 w 79"/>
                    <a:gd name="T31" fmla="*/ 259 h 263"/>
                    <a:gd name="T32" fmla="*/ 31 w 79"/>
                    <a:gd name="T33" fmla="*/ 257 h 263"/>
                    <a:gd name="T34" fmla="*/ 38 w 79"/>
                    <a:gd name="T35" fmla="*/ 254 h 263"/>
                    <a:gd name="T36" fmla="*/ 44 w 79"/>
                    <a:gd name="T37" fmla="*/ 250 h 263"/>
                    <a:gd name="T38" fmla="*/ 51 w 79"/>
                    <a:gd name="T39" fmla="*/ 246 h 263"/>
                    <a:gd name="T40" fmla="*/ 56 w 79"/>
                    <a:gd name="T41" fmla="*/ 240 h 263"/>
                    <a:gd name="T42" fmla="*/ 61 w 79"/>
                    <a:gd name="T43" fmla="*/ 234 h 263"/>
                    <a:gd name="T44" fmla="*/ 65 w 79"/>
                    <a:gd name="T45" fmla="*/ 229 h 263"/>
                    <a:gd name="T46" fmla="*/ 69 w 79"/>
                    <a:gd name="T47" fmla="*/ 223 h 263"/>
                    <a:gd name="T48" fmla="*/ 73 w 79"/>
                    <a:gd name="T49" fmla="*/ 215 h 263"/>
                    <a:gd name="T50" fmla="*/ 76 w 79"/>
                    <a:gd name="T51" fmla="*/ 208 h 263"/>
                    <a:gd name="T52" fmla="*/ 77 w 79"/>
                    <a:gd name="T53" fmla="*/ 201 h 263"/>
                    <a:gd name="T54" fmla="*/ 79 w 79"/>
                    <a:gd name="T55" fmla="*/ 192 h 263"/>
                    <a:gd name="T56" fmla="*/ 79 w 79"/>
                    <a:gd name="T57" fmla="*/ 185 h 263"/>
                    <a:gd name="T58" fmla="*/ 79 w 79"/>
                    <a:gd name="T59" fmla="*/ 185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79" y="185"/>
                      </a:moveTo>
                      <a:lnTo>
                        <a:pt x="79" y="185"/>
                      </a:lnTo>
                      <a:lnTo>
                        <a:pt x="78" y="176"/>
                      </a:lnTo>
                      <a:lnTo>
                        <a:pt x="76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4" y="107"/>
                      </a:lnTo>
                      <a:lnTo>
                        <a:pt x="40" y="76"/>
                      </a:lnTo>
                      <a:lnTo>
                        <a:pt x="25" y="47"/>
                      </a:lnTo>
                      <a:lnTo>
                        <a:pt x="13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0" y="263"/>
                      </a:lnTo>
                      <a:lnTo>
                        <a:pt x="9" y="262"/>
                      </a:lnTo>
                      <a:lnTo>
                        <a:pt x="16" y="261"/>
                      </a:lnTo>
                      <a:lnTo>
                        <a:pt x="23" y="259"/>
                      </a:lnTo>
                      <a:lnTo>
                        <a:pt x="31" y="257"/>
                      </a:lnTo>
                      <a:lnTo>
                        <a:pt x="38" y="254"/>
                      </a:lnTo>
                      <a:lnTo>
                        <a:pt x="44" y="250"/>
                      </a:lnTo>
                      <a:lnTo>
                        <a:pt x="51" y="246"/>
                      </a:lnTo>
                      <a:lnTo>
                        <a:pt x="56" y="240"/>
                      </a:lnTo>
                      <a:lnTo>
                        <a:pt x="61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3" y="215"/>
                      </a:lnTo>
                      <a:lnTo>
                        <a:pt x="76" y="208"/>
                      </a:lnTo>
                      <a:lnTo>
                        <a:pt x="77" y="201"/>
                      </a:lnTo>
                      <a:lnTo>
                        <a:pt x="79" y="192"/>
                      </a:lnTo>
                      <a:lnTo>
                        <a:pt x="79" y="185"/>
                      </a:lnTo>
                      <a:lnTo>
                        <a:pt x="79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88" name="Rectangle 107"/>
                <p:cNvSpPr>
                  <a:spLocks noChangeArrowheads="1"/>
                </p:cNvSpPr>
                <p:nvPr/>
              </p:nvSpPr>
              <p:spPr bwMode="auto">
                <a:xfrm>
                  <a:off x="6184329" y="4957369"/>
                  <a:ext cx="28575" cy="166687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89" name="Freeform 108"/>
                <p:cNvSpPr>
                  <a:spLocks/>
                </p:cNvSpPr>
                <p:nvPr/>
              </p:nvSpPr>
              <p:spPr bwMode="auto">
                <a:xfrm>
                  <a:off x="6074792" y="4597006"/>
                  <a:ext cx="125413" cy="417512"/>
                </a:xfrm>
                <a:custGeom>
                  <a:avLst/>
                  <a:gdLst>
                    <a:gd name="T0" fmla="*/ 0 w 79"/>
                    <a:gd name="T1" fmla="*/ 185 h 263"/>
                    <a:gd name="T2" fmla="*/ 0 w 79"/>
                    <a:gd name="T3" fmla="*/ 185 h 263"/>
                    <a:gd name="T4" fmla="*/ 0 w 79"/>
                    <a:gd name="T5" fmla="*/ 192 h 263"/>
                    <a:gd name="T6" fmla="*/ 1 w 79"/>
                    <a:gd name="T7" fmla="*/ 201 h 263"/>
                    <a:gd name="T8" fmla="*/ 3 w 79"/>
                    <a:gd name="T9" fmla="*/ 208 h 263"/>
                    <a:gd name="T10" fmla="*/ 7 w 79"/>
                    <a:gd name="T11" fmla="*/ 215 h 263"/>
                    <a:gd name="T12" fmla="*/ 10 w 79"/>
                    <a:gd name="T13" fmla="*/ 223 h 263"/>
                    <a:gd name="T14" fmla="*/ 14 w 79"/>
                    <a:gd name="T15" fmla="*/ 229 h 263"/>
                    <a:gd name="T16" fmla="*/ 18 w 79"/>
                    <a:gd name="T17" fmla="*/ 234 h 263"/>
                    <a:gd name="T18" fmla="*/ 23 w 79"/>
                    <a:gd name="T19" fmla="*/ 240 h 263"/>
                    <a:gd name="T20" fmla="*/ 29 w 79"/>
                    <a:gd name="T21" fmla="*/ 246 h 263"/>
                    <a:gd name="T22" fmla="*/ 35 w 79"/>
                    <a:gd name="T23" fmla="*/ 250 h 263"/>
                    <a:gd name="T24" fmla="*/ 41 w 79"/>
                    <a:gd name="T25" fmla="*/ 254 h 263"/>
                    <a:gd name="T26" fmla="*/ 48 w 79"/>
                    <a:gd name="T27" fmla="*/ 257 h 263"/>
                    <a:gd name="T28" fmla="*/ 56 w 79"/>
                    <a:gd name="T29" fmla="*/ 259 h 263"/>
                    <a:gd name="T30" fmla="*/ 63 w 79"/>
                    <a:gd name="T31" fmla="*/ 261 h 263"/>
                    <a:gd name="T32" fmla="*/ 70 w 79"/>
                    <a:gd name="T33" fmla="*/ 262 h 263"/>
                    <a:gd name="T34" fmla="*/ 79 w 79"/>
                    <a:gd name="T35" fmla="*/ 263 h 263"/>
                    <a:gd name="T36" fmla="*/ 79 w 79"/>
                    <a:gd name="T37" fmla="*/ 0 h 263"/>
                    <a:gd name="T38" fmla="*/ 79 w 79"/>
                    <a:gd name="T39" fmla="*/ 0 h 263"/>
                    <a:gd name="T40" fmla="*/ 66 w 79"/>
                    <a:gd name="T41" fmla="*/ 23 h 263"/>
                    <a:gd name="T42" fmla="*/ 54 w 79"/>
                    <a:gd name="T43" fmla="*/ 47 h 263"/>
                    <a:gd name="T44" fmla="*/ 39 w 79"/>
                    <a:gd name="T45" fmla="*/ 76 h 263"/>
                    <a:gd name="T46" fmla="*/ 25 w 79"/>
                    <a:gd name="T47" fmla="*/ 107 h 263"/>
                    <a:gd name="T48" fmla="*/ 13 w 79"/>
                    <a:gd name="T49" fmla="*/ 138 h 263"/>
                    <a:gd name="T50" fmla="*/ 8 w 79"/>
                    <a:gd name="T51" fmla="*/ 151 h 263"/>
                    <a:gd name="T52" fmla="*/ 3 w 79"/>
                    <a:gd name="T53" fmla="*/ 164 h 263"/>
                    <a:gd name="T54" fmla="*/ 1 w 79"/>
                    <a:gd name="T55" fmla="*/ 176 h 263"/>
                    <a:gd name="T56" fmla="*/ 0 w 79"/>
                    <a:gd name="T57" fmla="*/ 185 h 263"/>
                    <a:gd name="T58" fmla="*/ 0 w 79"/>
                    <a:gd name="T59" fmla="*/ 185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9" h="263">
                      <a:moveTo>
                        <a:pt x="0" y="185"/>
                      </a:moveTo>
                      <a:lnTo>
                        <a:pt x="0" y="185"/>
                      </a:lnTo>
                      <a:lnTo>
                        <a:pt x="0" y="192"/>
                      </a:lnTo>
                      <a:lnTo>
                        <a:pt x="1" y="201"/>
                      </a:lnTo>
                      <a:lnTo>
                        <a:pt x="3" y="208"/>
                      </a:lnTo>
                      <a:lnTo>
                        <a:pt x="7" y="215"/>
                      </a:lnTo>
                      <a:lnTo>
                        <a:pt x="10" y="223"/>
                      </a:lnTo>
                      <a:lnTo>
                        <a:pt x="14" y="229"/>
                      </a:lnTo>
                      <a:lnTo>
                        <a:pt x="18" y="234"/>
                      </a:lnTo>
                      <a:lnTo>
                        <a:pt x="23" y="240"/>
                      </a:lnTo>
                      <a:lnTo>
                        <a:pt x="29" y="246"/>
                      </a:lnTo>
                      <a:lnTo>
                        <a:pt x="35" y="250"/>
                      </a:lnTo>
                      <a:lnTo>
                        <a:pt x="41" y="254"/>
                      </a:lnTo>
                      <a:lnTo>
                        <a:pt x="48" y="257"/>
                      </a:lnTo>
                      <a:lnTo>
                        <a:pt x="56" y="259"/>
                      </a:lnTo>
                      <a:lnTo>
                        <a:pt x="63" y="261"/>
                      </a:lnTo>
                      <a:lnTo>
                        <a:pt x="70" y="262"/>
                      </a:lnTo>
                      <a:lnTo>
                        <a:pt x="79" y="263"/>
                      </a:lnTo>
                      <a:lnTo>
                        <a:pt x="79" y="0"/>
                      </a:lnTo>
                      <a:lnTo>
                        <a:pt x="79" y="0"/>
                      </a:lnTo>
                      <a:lnTo>
                        <a:pt x="66" y="23"/>
                      </a:lnTo>
                      <a:lnTo>
                        <a:pt x="54" y="47"/>
                      </a:lnTo>
                      <a:lnTo>
                        <a:pt x="39" y="76"/>
                      </a:lnTo>
                      <a:lnTo>
                        <a:pt x="25" y="107"/>
                      </a:lnTo>
                      <a:lnTo>
                        <a:pt x="13" y="138"/>
                      </a:lnTo>
                      <a:lnTo>
                        <a:pt x="8" y="151"/>
                      </a:lnTo>
                      <a:lnTo>
                        <a:pt x="3" y="164"/>
                      </a:lnTo>
                      <a:lnTo>
                        <a:pt x="1" y="176"/>
                      </a:lnTo>
                      <a:lnTo>
                        <a:pt x="0" y="185"/>
                      </a:lnTo>
                      <a:lnTo>
                        <a:pt x="0" y="185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90" name="Freeform 109"/>
                <p:cNvSpPr>
                  <a:spLocks/>
                </p:cNvSpPr>
                <p:nvPr/>
              </p:nvSpPr>
              <p:spPr bwMode="auto">
                <a:xfrm>
                  <a:off x="6200204" y="4597006"/>
                  <a:ext cx="123825" cy="417512"/>
                </a:xfrm>
                <a:custGeom>
                  <a:avLst/>
                  <a:gdLst>
                    <a:gd name="T0" fmla="*/ 78 w 78"/>
                    <a:gd name="T1" fmla="*/ 185 h 263"/>
                    <a:gd name="T2" fmla="*/ 78 w 78"/>
                    <a:gd name="T3" fmla="*/ 185 h 263"/>
                    <a:gd name="T4" fmla="*/ 77 w 78"/>
                    <a:gd name="T5" fmla="*/ 176 h 263"/>
                    <a:gd name="T6" fmla="*/ 74 w 78"/>
                    <a:gd name="T7" fmla="*/ 164 h 263"/>
                    <a:gd name="T8" fmla="*/ 71 w 78"/>
                    <a:gd name="T9" fmla="*/ 151 h 263"/>
                    <a:gd name="T10" fmla="*/ 66 w 78"/>
                    <a:gd name="T11" fmla="*/ 138 h 263"/>
                    <a:gd name="T12" fmla="*/ 53 w 78"/>
                    <a:gd name="T13" fmla="*/ 107 h 263"/>
                    <a:gd name="T14" fmla="*/ 39 w 78"/>
                    <a:gd name="T15" fmla="*/ 76 h 263"/>
                    <a:gd name="T16" fmla="*/ 24 w 78"/>
                    <a:gd name="T17" fmla="*/ 47 h 263"/>
                    <a:gd name="T18" fmla="*/ 11 w 78"/>
                    <a:gd name="T19" fmla="*/ 23 h 263"/>
                    <a:gd name="T20" fmla="*/ 0 w 78"/>
                    <a:gd name="T21" fmla="*/ 0 h 263"/>
                    <a:gd name="T22" fmla="*/ 0 w 78"/>
                    <a:gd name="T23" fmla="*/ 263 h 263"/>
                    <a:gd name="T24" fmla="*/ 0 w 78"/>
                    <a:gd name="T25" fmla="*/ 263 h 263"/>
                    <a:gd name="T26" fmla="*/ 7 w 78"/>
                    <a:gd name="T27" fmla="*/ 262 h 263"/>
                    <a:gd name="T28" fmla="*/ 16 w 78"/>
                    <a:gd name="T29" fmla="*/ 261 h 263"/>
                    <a:gd name="T30" fmla="*/ 23 w 78"/>
                    <a:gd name="T31" fmla="*/ 259 h 263"/>
                    <a:gd name="T32" fmla="*/ 30 w 78"/>
                    <a:gd name="T33" fmla="*/ 257 h 263"/>
                    <a:gd name="T34" fmla="*/ 36 w 78"/>
                    <a:gd name="T35" fmla="*/ 254 h 263"/>
                    <a:gd name="T36" fmla="*/ 44 w 78"/>
                    <a:gd name="T37" fmla="*/ 250 h 263"/>
                    <a:gd name="T38" fmla="*/ 49 w 78"/>
                    <a:gd name="T39" fmla="*/ 246 h 263"/>
                    <a:gd name="T40" fmla="*/ 55 w 78"/>
                    <a:gd name="T41" fmla="*/ 240 h 263"/>
                    <a:gd name="T42" fmla="*/ 61 w 78"/>
                    <a:gd name="T43" fmla="*/ 234 h 263"/>
                    <a:gd name="T44" fmla="*/ 65 w 78"/>
                    <a:gd name="T45" fmla="*/ 229 h 263"/>
                    <a:gd name="T46" fmla="*/ 69 w 78"/>
                    <a:gd name="T47" fmla="*/ 223 h 263"/>
                    <a:gd name="T48" fmla="*/ 72 w 78"/>
                    <a:gd name="T49" fmla="*/ 215 h 263"/>
                    <a:gd name="T50" fmla="*/ 74 w 78"/>
                    <a:gd name="T51" fmla="*/ 208 h 263"/>
                    <a:gd name="T52" fmla="*/ 76 w 78"/>
                    <a:gd name="T53" fmla="*/ 201 h 263"/>
                    <a:gd name="T54" fmla="*/ 77 w 78"/>
                    <a:gd name="T55" fmla="*/ 192 h 263"/>
                    <a:gd name="T56" fmla="*/ 78 w 78"/>
                    <a:gd name="T57" fmla="*/ 185 h 263"/>
                    <a:gd name="T58" fmla="*/ 78 w 78"/>
                    <a:gd name="T59" fmla="*/ 185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8" h="263">
                      <a:moveTo>
                        <a:pt x="78" y="185"/>
                      </a:moveTo>
                      <a:lnTo>
                        <a:pt x="78" y="185"/>
                      </a:lnTo>
                      <a:lnTo>
                        <a:pt x="77" y="176"/>
                      </a:lnTo>
                      <a:lnTo>
                        <a:pt x="74" y="164"/>
                      </a:lnTo>
                      <a:lnTo>
                        <a:pt x="71" y="151"/>
                      </a:lnTo>
                      <a:lnTo>
                        <a:pt x="66" y="138"/>
                      </a:lnTo>
                      <a:lnTo>
                        <a:pt x="53" y="107"/>
                      </a:lnTo>
                      <a:lnTo>
                        <a:pt x="39" y="76"/>
                      </a:lnTo>
                      <a:lnTo>
                        <a:pt x="24" y="47"/>
                      </a:lnTo>
                      <a:lnTo>
                        <a:pt x="11" y="23"/>
                      </a:lnTo>
                      <a:lnTo>
                        <a:pt x="0" y="0"/>
                      </a:lnTo>
                      <a:lnTo>
                        <a:pt x="0" y="263"/>
                      </a:lnTo>
                      <a:lnTo>
                        <a:pt x="0" y="263"/>
                      </a:lnTo>
                      <a:lnTo>
                        <a:pt x="7" y="262"/>
                      </a:lnTo>
                      <a:lnTo>
                        <a:pt x="16" y="261"/>
                      </a:lnTo>
                      <a:lnTo>
                        <a:pt x="23" y="259"/>
                      </a:lnTo>
                      <a:lnTo>
                        <a:pt x="30" y="257"/>
                      </a:lnTo>
                      <a:lnTo>
                        <a:pt x="36" y="254"/>
                      </a:lnTo>
                      <a:lnTo>
                        <a:pt x="44" y="250"/>
                      </a:lnTo>
                      <a:lnTo>
                        <a:pt x="49" y="246"/>
                      </a:lnTo>
                      <a:lnTo>
                        <a:pt x="55" y="240"/>
                      </a:lnTo>
                      <a:lnTo>
                        <a:pt x="61" y="234"/>
                      </a:lnTo>
                      <a:lnTo>
                        <a:pt x="65" y="229"/>
                      </a:lnTo>
                      <a:lnTo>
                        <a:pt x="69" y="223"/>
                      </a:lnTo>
                      <a:lnTo>
                        <a:pt x="72" y="215"/>
                      </a:lnTo>
                      <a:lnTo>
                        <a:pt x="74" y="208"/>
                      </a:lnTo>
                      <a:lnTo>
                        <a:pt x="76" y="201"/>
                      </a:lnTo>
                      <a:lnTo>
                        <a:pt x="77" y="192"/>
                      </a:lnTo>
                      <a:lnTo>
                        <a:pt x="78" y="185"/>
                      </a:lnTo>
                      <a:lnTo>
                        <a:pt x="78" y="185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91" name="Rectangle 110"/>
                <p:cNvSpPr>
                  <a:spLocks noChangeArrowheads="1"/>
                </p:cNvSpPr>
                <p:nvPr/>
              </p:nvSpPr>
              <p:spPr bwMode="auto">
                <a:xfrm>
                  <a:off x="7013004" y="4889106"/>
                  <a:ext cx="39688" cy="234950"/>
                </a:xfrm>
                <a:prstGeom prst="rect">
                  <a:avLst/>
                </a:prstGeom>
                <a:solidFill>
                  <a:srgbClr val="0048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92" name="Freeform 111"/>
                <p:cNvSpPr>
                  <a:spLocks/>
                </p:cNvSpPr>
                <p:nvPr/>
              </p:nvSpPr>
              <p:spPr bwMode="auto">
                <a:xfrm>
                  <a:off x="6859017" y="4384281"/>
                  <a:ext cx="174625" cy="585787"/>
                </a:xfrm>
                <a:custGeom>
                  <a:avLst/>
                  <a:gdLst>
                    <a:gd name="T0" fmla="*/ 0 w 110"/>
                    <a:gd name="T1" fmla="*/ 259 h 369"/>
                    <a:gd name="T2" fmla="*/ 0 w 110"/>
                    <a:gd name="T3" fmla="*/ 259 h 369"/>
                    <a:gd name="T4" fmla="*/ 1 w 110"/>
                    <a:gd name="T5" fmla="*/ 271 h 369"/>
                    <a:gd name="T6" fmla="*/ 2 w 110"/>
                    <a:gd name="T7" fmla="*/ 281 h 369"/>
                    <a:gd name="T8" fmla="*/ 5 w 110"/>
                    <a:gd name="T9" fmla="*/ 292 h 369"/>
                    <a:gd name="T10" fmla="*/ 8 w 110"/>
                    <a:gd name="T11" fmla="*/ 302 h 369"/>
                    <a:gd name="T12" fmla="*/ 13 w 110"/>
                    <a:gd name="T13" fmla="*/ 312 h 369"/>
                    <a:gd name="T14" fmla="*/ 18 w 110"/>
                    <a:gd name="T15" fmla="*/ 321 h 369"/>
                    <a:gd name="T16" fmla="*/ 25 w 110"/>
                    <a:gd name="T17" fmla="*/ 329 h 369"/>
                    <a:gd name="T18" fmla="*/ 32 w 110"/>
                    <a:gd name="T19" fmla="*/ 337 h 369"/>
                    <a:gd name="T20" fmla="*/ 39 w 110"/>
                    <a:gd name="T21" fmla="*/ 344 h 369"/>
                    <a:gd name="T22" fmla="*/ 49 w 110"/>
                    <a:gd name="T23" fmla="*/ 350 h 369"/>
                    <a:gd name="T24" fmla="*/ 57 w 110"/>
                    <a:gd name="T25" fmla="*/ 356 h 369"/>
                    <a:gd name="T26" fmla="*/ 67 w 110"/>
                    <a:gd name="T27" fmla="*/ 361 h 369"/>
                    <a:gd name="T28" fmla="*/ 77 w 110"/>
                    <a:gd name="T29" fmla="*/ 364 h 369"/>
                    <a:gd name="T30" fmla="*/ 88 w 110"/>
                    <a:gd name="T31" fmla="*/ 367 h 369"/>
                    <a:gd name="T32" fmla="*/ 99 w 110"/>
                    <a:gd name="T33" fmla="*/ 369 h 369"/>
                    <a:gd name="T34" fmla="*/ 110 w 110"/>
                    <a:gd name="T35" fmla="*/ 369 h 369"/>
                    <a:gd name="T36" fmla="*/ 110 w 110"/>
                    <a:gd name="T37" fmla="*/ 0 h 369"/>
                    <a:gd name="T38" fmla="*/ 110 w 110"/>
                    <a:gd name="T39" fmla="*/ 0 h 369"/>
                    <a:gd name="T40" fmla="*/ 93 w 110"/>
                    <a:gd name="T41" fmla="*/ 31 h 369"/>
                    <a:gd name="T42" fmla="*/ 75 w 110"/>
                    <a:gd name="T43" fmla="*/ 66 h 369"/>
                    <a:gd name="T44" fmla="*/ 55 w 110"/>
                    <a:gd name="T45" fmla="*/ 106 h 369"/>
                    <a:gd name="T46" fmla="*/ 34 w 110"/>
                    <a:gd name="T47" fmla="*/ 150 h 369"/>
                    <a:gd name="T48" fmla="*/ 26 w 110"/>
                    <a:gd name="T49" fmla="*/ 172 h 369"/>
                    <a:gd name="T50" fmla="*/ 17 w 110"/>
                    <a:gd name="T51" fmla="*/ 193 h 369"/>
                    <a:gd name="T52" fmla="*/ 10 w 110"/>
                    <a:gd name="T53" fmla="*/ 212 h 369"/>
                    <a:gd name="T54" fmla="*/ 5 w 110"/>
                    <a:gd name="T55" fmla="*/ 231 h 369"/>
                    <a:gd name="T56" fmla="*/ 1 w 110"/>
                    <a:gd name="T57" fmla="*/ 247 h 369"/>
                    <a:gd name="T58" fmla="*/ 0 w 110"/>
                    <a:gd name="T59" fmla="*/ 259 h 369"/>
                    <a:gd name="T60" fmla="*/ 0 w 110"/>
                    <a:gd name="T61" fmla="*/ 259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10" h="369">
                      <a:moveTo>
                        <a:pt x="0" y="259"/>
                      </a:moveTo>
                      <a:lnTo>
                        <a:pt x="0" y="259"/>
                      </a:lnTo>
                      <a:lnTo>
                        <a:pt x="1" y="271"/>
                      </a:lnTo>
                      <a:lnTo>
                        <a:pt x="2" y="281"/>
                      </a:lnTo>
                      <a:lnTo>
                        <a:pt x="5" y="292"/>
                      </a:lnTo>
                      <a:lnTo>
                        <a:pt x="8" y="302"/>
                      </a:lnTo>
                      <a:lnTo>
                        <a:pt x="13" y="312"/>
                      </a:lnTo>
                      <a:lnTo>
                        <a:pt x="18" y="321"/>
                      </a:lnTo>
                      <a:lnTo>
                        <a:pt x="25" y="329"/>
                      </a:lnTo>
                      <a:lnTo>
                        <a:pt x="32" y="337"/>
                      </a:lnTo>
                      <a:lnTo>
                        <a:pt x="39" y="344"/>
                      </a:lnTo>
                      <a:lnTo>
                        <a:pt x="49" y="350"/>
                      </a:lnTo>
                      <a:lnTo>
                        <a:pt x="57" y="356"/>
                      </a:lnTo>
                      <a:lnTo>
                        <a:pt x="67" y="361"/>
                      </a:lnTo>
                      <a:lnTo>
                        <a:pt x="77" y="364"/>
                      </a:lnTo>
                      <a:lnTo>
                        <a:pt x="88" y="367"/>
                      </a:lnTo>
                      <a:lnTo>
                        <a:pt x="99" y="369"/>
                      </a:lnTo>
                      <a:lnTo>
                        <a:pt x="110" y="369"/>
                      </a:lnTo>
                      <a:lnTo>
                        <a:pt x="110" y="0"/>
                      </a:lnTo>
                      <a:lnTo>
                        <a:pt x="110" y="0"/>
                      </a:lnTo>
                      <a:lnTo>
                        <a:pt x="93" y="31"/>
                      </a:lnTo>
                      <a:lnTo>
                        <a:pt x="75" y="66"/>
                      </a:lnTo>
                      <a:lnTo>
                        <a:pt x="55" y="106"/>
                      </a:lnTo>
                      <a:lnTo>
                        <a:pt x="34" y="150"/>
                      </a:lnTo>
                      <a:lnTo>
                        <a:pt x="26" y="172"/>
                      </a:lnTo>
                      <a:lnTo>
                        <a:pt x="17" y="193"/>
                      </a:lnTo>
                      <a:lnTo>
                        <a:pt x="10" y="212"/>
                      </a:lnTo>
                      <a:lnTo>
                        <a:pt x="5" y="231"/>
                      </a:lnTo>
                      <a:lnTo>
                        <a:pt x="1" y="247"/>
                      </a:lnTo>
                      <a:lnTo>
                        <a:pt x="0" y="259"/>
                      </a:lnTo>
                      <a:lnTo>
                        <a:pt x="0" y="259"/>
                      </a:lnTo>
                      <a:close/>
                    </a:path>
                  </a:pathLst>
                </a:custGeom>
                <a:solidFill>
                  <a:srgbClr val="AFC0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93" name="Freeform 112"/>
                <p:cNvSpPr>
                  <a:spLocks/>
                </p:cNvSpPr>
                <p:nvPr/>
              </p:nvSpPr>
              <p:spPr bwMode="auto">
                <a:xfrm>
                  <a:off x="7033642" y="4384281"/>
                  <a:ext cx="176213" cy="585787"/>
                </a:xfrm>
                <a:custGeom>
                  <a:avLst/>
                  <a:gdLst>
                    <a:gd name="T0" fmla="*/ 111 w 111"/>
                    <a:gd name="T1" fmla="*/ 259 h 369"/>
                    <a:gd name="T2" fmla="*/ 111 w 111"/>
                    <a:gd name="T3" fmla="*/ 259 h 369"/>
                    <a:gd name="T4" fmla="*/ 108 w 111"/>
                    <a:gd name="T5" fmla="*/ 247 h 369"/>
                    <a:gd name="T6" fmla="*/ 105 w 111"/>
                    <a:gd name="T7" fmla="*/ 231 h 369"/>
                    <a:gd name="T8" fmla="*/ 100 w 111"/>
                    <a:gd name="T9" fmla="*/ 212 h 369"/>
                    <a:gd name="T10" fmla="*/ 93 w 111"/>
                    <a:gd name="T11" fmla="*/ 193 h 369"/>
                    <a:gd name="T12" fmla="*/ 84 w 111"/>
                    <a:gd name="T13" fmla="*/ 172 h 369"/>
                    <a:gd name="T14" fmla="*/ 75 w 111"/>
                    <a:gd name="T15" fmla="*/ 150 h 369"/>
                    <a:gd name="T16" fmla="*/ 55 w 111"/>
                    <a:gd name="T17" fmla="*/ 106 h 369"/>
                    <a:gd name="T18" fmla="*/ 35 w 111"/>
                    <a:gd name="T19" fmla="*/ 66 h 369"/>
                    <a:gd name="T20" fmla="*/ 17 w 111"/>
                    <a:gd name="T21" fmla="*/ 31 h 369"/>
                    <a:gd name="T22" fmla="*/ 0 w 111"/>
                    <a:gd name="T23" fmla="*/ 0 h 369"/>
                    <a:gd name="T24" fmla="*/ 0 w 111"/>
                    <a:gd name="T25" fmla="*/ 369 h 369"/>
                    <a:gd name="T26" fmla="*/ 0 w 111"/>
                    <a:gd name="T27" fmla="*/ 369 h 369"/>
                    <a:gd name="T28" fmla="*/ 11 w 111"/>
                    <a:gd name="T29" fmla="*/ 369 h 369"/>
                    <a:gd name="T30" fmla="*/ 23 w 111"/>
                    <a:gd name="T31" fmla="*/ 367 h 369"/>
                    <a:gd name="T32" fmla="*/ 33 w 111"/>
                    <a:gd name="T33" fmla="*/ 364 h 369"/>
                    <a:gd name="T34" fmla="*/ 42 w 111"/>
                    <a:gd name="T35" fmla="*/ 361 h 369"/>
                    <a:gd name="T36" fmla="*/ 52 w 111"/>
                    <a:gd name="T37" fmla="*/ 356 h 369"/>
                    <a:gd name="T38" fmla="*/ 61 w 111"/>
                    <a:gd name="T39" fmla="*/ 350 h 369"/>
                    <a:gd name="T40" fmla="*/ 70 w 111"/>
                    <a:gd name="T41" fmla="*/ 344 h 369"/>
                    <a:gd name="T42" fmla="*/ 78 w 111"/>
                    <a:gd name="T43" fmla="*/ 337 h 369"/>
                    <a:gd name="T44" fmla="*/ 85 w 111"/>
                    <a:gd name="T45" fmla="*/ 329 h 369"/>
                    <a:gd name="T46" fmla="*/ 92 w 111"/>
                    <a:gd name="T47" fmla="*/ 321 h 369"/>
                    <a:gd name="T48" fmla="*/ 97 w 111"/>
                    <a:gd name="T49" fmla="*/ 312 h 369"/>
                    <a:gd name="T50" fmla="*/ 101 w 111"/>
                    <a:gd name="T51" fmla="*/ 302 h 369"/>
                    <a:gd name="T52" fmla="*/ 105 w 111"/>
                    <a:gd name="T53" fmla="*/ 292 h 369"/>
                    <a:gd name="T54" fmla="*/ 107 w 111"/>
                    <a:gd name="T55" fmla="*/ 281 h 369"/>
                    <a:gd name="T56" fmla="*/ 109 w 111"/>
                    <a:gd name="T57" fmla="*/ 271 h 369"/>
                    <a:gd name="T58" fmla="*/ 111 w 111"/>
                    <a:gd name="T59" fmla="*/ 259 h 369"/>
                    <a:gd name="T60" fmla="*/ 111 w 111"/>
                    <a:gd name="T61" fmla="*/ 259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11" h="369">
                      <a:moveTo>
                        <a:pt x="111" y="259"/>
                      </a:moveTo>
                      <a:lnTo>
                        <a:pt x="111" y="259"/>
                      </a:lnTo>
                      <a:lnTo>
                        <a:pt x="108" y="247"/>
                      </a:lnTo>
                      <a:lnTo>
                        <a:pt x="105" y="231"/>
                      </a:lnTo>
                      <a:lnTo>
                        <a:pt x="100" y="212"/>
                      </a:lnTo>
                      <a:lnTo>
                        <a:pt x="93" y="193"/>
                      </a:lnTo>
                      <a:lnTo>
                        <a:pt x="84" y="172"/>
                      </a:lnTo>
                      <a:lnTo>
                        <a:pt x="75" y="150"/>
                      </a:lnTo>
                      <a:lnTo>
                        <a:pt x="55" y="106"/>
                      </a:lnTo>
                      <a:lnTo>
                        <a:pt x="35" y="66"/>
                      </a:lnTo>
                      <a:lnTo>
                        <a:pt x="17" y="31"/>
                      </a:lnTo>
                      <a:lnTo>
                        <a:pt x="0" y="0"/>
                      </a:lnTo>
                      <a:lnTo>
                        <a:pt x="0" y="369"/>
                      </a:lnTo>
                      <a:lnTo>
                        <a:pt x="0" y="369"/>
                      </a:lnTo>
                      <a:lnTo>
                        <a:pt x="11" y="369"/>
                      </a:lnTo>
                      <a:lnTo>
                        <a:pt x="23" y="367"/>
                      </a:lnTo>
                      <a:lnTo>
                        <a:pt x="33" y="364"/>
                      </a:lnTo>
                      <a:lnTo>
                        <a:pt x="42" y="361"/>
                      </a:lnTo>
                      <a:lnTo>
                        <a:pt x="52" y="356"/>
                      </a:lnTo>
                      <a:lnTo>
                        <a:pt x="61" y="350"/>
                      </a:lnTo>
                      <a:lnTo>
                        <a:pt x="70" y="344"/>
                      </a:lnTo>
                      <a:lnTo>
                        <a:pt x="78" y="337"/>
                      </a:lnTo>
                      <a:lnTo>
                        <a:pt x="85" y="329"/>
                      </a:lnTo>
                      <a:lnTo>
                        <a:pt x="92" y="321"/>
                      </a:lnTo>
                      <a:lnTo>
                        <a:pt x="97" y="312"/>
                      </a:lnTo>
                      <a:lnTo>
                        <a:pt x="101" y="302"/>
                      </a:lnTo>
                      <a:lnTo>
                        <a:pt x="105" y="292"/>
                      </a:lnTo>
                      <a:lnTo>
                        <a:pt x="107" y="281"/>
                      </a:lnTo>
                      <a:lnTo>
                        <a:pt x="109" y="271"/>
                      </a:lnTo>
                      <a:lnTo>
                        <a:pt x="111" y="259"/>
                      </a:lnTo>
                      <a:lnTo>
                        <a:pt x="111" y="259"/>
                      </a:lnTo>
                      <a:close/>
                    </a:path>
                  </a:pathLst>
                </a:custGeom>
                <a:solidFill>
                  <a:srgbClr val="7EA8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94" name="Freeform 113"/>
                <p:cNvSpPr>
                  <a:spLocks/>
                </p:cNvSpPr>
                <p:nvPr/>
              </p:nvSpPr>
              <p:spPr bwMode="auto">
                <a:xfrm>
                  <a:off x="4457129" y="3165081"/>
                  <a:ext cx="1027113" cy="1947862"/>
                </a:xfrm>
                <a:custGeom>
                  <a:avLst/>
                  <a:gdLst>
                    <a:gd name="T0" fmla="*/ 647 w 647"/>
                    <a:gd name="T1" fmla="*/ 1227 h 1227"/>
                    <a:gd name="T2" fmla="*/ 0 w 647"/>
                    <a:gd name="T3" fmla="*/ 1227 h 1227"/>
                    <a:gd name="T4" fmla="*/ 0 w 647"/>
                    <a:gd name="T5" fmla="*/ 438 h 1227"/>
                    <a:gd name="T6" fmla="*/ 324 w 647"/>
                    <a:gd name="T7" fmla="*/ 0 h 1227"/>
                    <a:gd name="T8" fmla="*/ 647 w 647"/>
                    <a:gd name="T9" fmla="*/ 438 h 1227"/>
                    <a:gd name="T10" fmla="*/ 647 w 647"/>
                    <a:gd name="T11" fmla="*/ 1227 h 1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47" h="1227">
                      <a:moveTo>
                        <a:pt x="647" y="1227"/>
                      </a:moveTo>
                      <a:lnTo>
                        <a:pt x="0" y="1227"/>
                      </a:lnTo>
                      <a:lnTo>
                        <a:pt x="0" y="438"/>
                      </a:lnTo>
                      <a:lnTo>
                        <a:pt x="324" y="0"/>
                      </a:lnTo>
                      <a:lnTo>
                        <a:pt x="647" y="438"/>
                      </a:lnTo>
                      <a:lnTo>
                        <a:pt x="647" y="1227"/>
                      </a:lnTo>
                      <a:close/>
                    </a:path>
                  </a:pathLst>
                </a:custGeom>
                <a:solidFill>
                  <a:srgbClr val="C1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95" name="Freeform 114"/>
                <p:cNvSpPr>
                  <a:spLocks/>
                </p:cNvSpPr>
                <p:nvPr/>
              </p:nvSpPr>
              <p:spPr bwMode="auto">
                <a:xfrm>
                  <a:off x="4588892" y="3946131"/>
                  <a:ext cx="150813" cy="317500"/>
                </a:xfrm>
                <a:custGeom>
                  <a:avLst/>
                  <a:gdLst>
                    <a:gd name="T0" fmla="*/ 95 w 95"/>
                    <a:gd name="T1" fmla="*/ 49 h 200"/>
                    <a:gd name="T2" fmla="*/ 95 w 95"/>
                    <a:gd name="T3" fmla="*/ 49 h 200"/>
                    <a:gd name="T4" fmla="*/ 95 w 95"/>
                    <a:gd name="T5" fmla="*/ 48 h 200"/>
                    <a:gd name="T6" fmla="*/ 95 w 95"/>
                    <a:gd name="T7" fmla="*/ 48 h 200"/>
                    <a:gd name="T8" fmla="*/ 94 w 95"/>
                    <a:gd name="T9" fmla="*/ 38 h 200"/>
                    <a:gd name="T10" fmla="*/ 91 w 95"/>
                    <a:gd name="T11" fmla="*/ 30 h 200"/>
                    <a:gd name="T12" fmla="*/ 87 w 95"/>
                    <a:gd name="T13" fmla="*/ 21 h 200"/>
                    <a:gd name="T14" fmla="*/ 81 w 95"/>
                    <a:gd name="T15" fmla="*/ 14 h 200"/>
                    <a:gd name="T16" fmla="*/ 74 w 95"/>
                    <a:gd name="T17" fmla="*/ 9 h 200"/>
                    <a:gd name="T18" fmla="*/ 66 w 95"/>
                    <a:gd name="T19" fmla="*/ 4 h 200"/>
                    <a:gd name="T20" fmla="*/ 57 w 95"/>
                    <a:gd name="T21" fmla="*/ 1 h 200"/>
                    <a:gd name="T22" fmla="*/ 47 w 95"/>
                    <a:gd name="T23" fmla="*/ 0 h 200"/>
                    <a:gd name="T24" fmla="*/ 47 w 95"/>
                    <a:gd name="T25" fmla="*/ 0 h 200"/>
                    <a:gd name="T26" fmla="*/ 38 w 95"/>
                    <a:gd name="T27" fmla="*/ 1 h 200"/>
                    <a:gd name="T28" fmla="*/ 29 w 95"/>
                    <a:gd name="T29" fmla="*/ 4 h 200"/>
                    <a:gd name="T30" fmla="*/ 21 w 95"/>
                    <a:gd name="T31" fmla="*/ 9 h 200"/>
                    <a:gd name="T32" fmla="*/ 14 w 95"/>
                    <a:gd name="T33" fmla="*/ 14 h 200"/>
                    <a:gd name="T34" fmla="*/ 8 w 95"/>
                    <a:gd name="T35" fmla="*/ 21 h 200"/>
                    <a:gd name="T36" fmla="*/ 4 w 95"/>
                    <a:gd name="T37" fmla="*/ 30 h 200"/>
                    <a:gd name="T38" fmla="*/ 1 w 95"/>
                    <a:gd name="T39" fmla="*/ 38 h 200"/>
                    <a:gd name="T40" fmla="*/ 0 w 95"/>
                    <a:gd name="T41" fmla="*/ 48 h 200"/>
                    <a:gd name="T42" fmla="*/ 0 w 95"/>
                    <a:gd name="T43" fmla="*/ 48 h 200"/>
                    <a:gd name="T44" fmla="*/ 0 w 95"/>
                    <a:gd name="T45" fmla="*/ 49 h 200"/>
                    <a:gd name="T46" fmla="*/ 0 w 95"/>
                    <a:gd name="T47" fmla="*/ 49 h 200"/>
                    <a:gd name="T48" fmla="*/ 0 w 95"/>
                    <a:gd name="T49" fmla="*/ 200 h 200"/>
                    <a:gd name="T50" fmla="*/ 95 w 95"/>
                    <a:gd name="T51" fmla="*/ 200 h 200"/>
                    <a:gd name="T52" fmla="*/ 95 w 95"/>
                    <a:gd name="T53" fmla="*/ 49 h 200"/>
                    <a:gd name="T54" fmla="*/ 95 w 95"/>
                    <a:gd name="T55" fmla="*/ 49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5" h="200">
                      <a:moveTo>
                        <a:pt x="95" y="49"/>
                      </a:moveTo>
                      <a:lnTo>
                        <a:pt x="95" y="49"/>
                      </a:lnTo>
                      <a:lnTo>
                        <a:pt x="95" y="48"/>
                      </a:lnTo>
                      <a:lnTo>
                        <a:pt x="95" y="48"/>
                      </a:lnTo>
                      <a:lnTo>
                        <a:pt x="94" y="38"/>
                      </a:lnTo>
                      <a:lnTo>
                        <a:pt x="91" y="30"/>
                      </a:lnTo>
                      <a:lnTo>
                        <a:pt x="87" y="21"/>
                      </a:lnTo>
                      <a:lnTo>
                        <a:pt x="81" y="14"/>
                      </a:lnTo>
                      <a:lnTo>
                        <a:pt x="74" y="9"/>
                      </a:lnTo>
                      <a:lnTo>
                        <a:pt x="66" y="4"/>
                      </a:lnTo>
                      <a:lnTo>
                        <a:pt x="57" y="1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38" y="1"/>
                      </a:lnTo>
                      <a:lnTo>
                        <a:pt x="29" y="4"/>
                      </a:lnTo>
                      <a:lnTo>
                        <a:pt x="21" y="9"/>
                      </a:lnTo>
                      <a:lnTo>
                        <a:pt x="14" y="14"/>
                      </a:lnTo>
                      <a:lnTo>
                        <a:pt x="8" y="21"/>
                      </a:lnTo>
                      <a:lnTo>
                        <a:pt x="4" y="30"/>
                      </a:lnTo>
                      <a:lnTo>
                        <a:pt x="1" y="3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200"/>
                      </a:lnTo>
                      <a:lnTo>
                        <a:pt x="95" y="200"/>
                      </a:lnTo>
                      <a:lnTo>
                        <a:pt x="95" y="49"/>
                      </a:lnTo>
                      <a:lnTo>
                        <a:pt x="95" y="49"/>
                      </a:lnTo>
                      <a:close/>
                    </a:path>
                  </a:pathLst>
                </a:custGeom>
                <a:solidFill>
                  <a:srgbClr val="F97B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96" name="Freeform 115"/>
                <p:cNvSpPr>
                  <a:spLocks/>
                </p:cNvSpPr>
                <p:nvPr/>
              </p:nvSpPr>
              <p:spPr bwMode="auto">
                <a:xfrm>
                  <a:off x="4793679" y="3946131"/>
                  <a:ext cx="150813" cy="317500"/>
                </a:xfrm>
                <a:custGeom>
                  <a:avLst/>
                  <a:gdLst>
                    <a:gd name="T0" fmla="*/ 95 w 95"/>
                    <a:gd name="T1" fmla="*/ 49 h 200"/>
                    <a:gd name="T2" fmla="*/ 95 w 95"/>
                    <a:gd name="T3" fmla="*/ 49 h 200"/>
                    <a:gd name="T4" fmla="*/ 95 w 95"/>
                    <a:gd name="T5" fmla="*/ 48 h 200"/>
                    <a:gd name="T6" fmla="*/ 95 w 95"/>
                    <a:gd name="T7" fmla="*/ 48 h 200"/>
                    <a:gd name="T8" fmla="*/ 94 w 95"/>
                    <a:gd name="T9" fmla="*/ 38 h 200"/>
                    <a:gd name="T10" fmla="*/ 91 w 95"/>
                    <a:gd name="T11" fmla="*/ 30 h 200"/>
                    <a:gd name="T12" fmla="*/ 87 w 95"/>
                    <a:gd name="T13" fmla="*/ 21 h 200"/>
                    <a:gd name="T14" fmla="*/ 81 w 95"/>
                    <a:gd name="T15" fmla="*/ 14 h 200"/>
                    <a:gd name="T16" fmla="*/ 74 w 95"/>
                    <a:gd name="T17" fmla="*/ 9 h 200"/>
                    <a:gd name="T18" fmla="*/ 66 w 95"/>
                    <a:gd name="T19" fmla="*/ 4 h 200"/>
                    <a:gd name="T20" fmla="*/ 57 w 95"/>
                    <a:gd name="T21" fmla="*/ 1 h 200"/>
                    <a:gd name="T22" fmla="*/ 48 w 95"/>
                    <a:gd name="T23" fmla="*/ 0 h 200"/>
                    <a:gd name="T24" fmla="*/ 48 w 95"/>
                    <a:gd name="T25" fmla="*/ 0 h 200"/>
                    <a:gd name="T26" fmla="*/ 38 w 95"/>
                    <a:gd name="T27" fmla="*/ 1 h 200"/>
                    <a:gd name="T28" fmla="*/ 29 w 95"/>
                    <a:gd name="T29" fmla="*/ 4 h 200"/>
                    <a:gd name="T30" fmla="*/ 21 w 95"/>
                    <a:gd name="T31" fmla="*/ 9 h 200"/>
                    <a:gd name="T32" fmla="*/ 14 w 95"/>
                    <a:gd name="T33" fmla="*/ 14 h 200"/>
                    <a:gd name="T34" fmla="*/ 8 w 95"/>
                    <a:gd name="T35" fmla="*/ 21 h 200"/>
                    <a:gd name="T36" fmla="*/ 4 w 95"/>
                    <a:gd name="T37" fmla="*/ 30 h 200"/>
                    <a:gd name="T38" fmla="*/ 1 w 95"/>
                    <a:gd name="T39" fmla="*/ 38 h 200"/>
                    <a:gd name="T40" fmla="*/ 0 w 95"/>
                    <a:gd name="T41" fmla="*/ 48 h 200"/>
                    <a:gd name="T42" fmla="*/ 0 w 95"/>
                    <a:gd name="T43" fmla="*/ 48 h 200"/>
                    <a:gd name="T44" fmla="*/ 0 w 95"/>
                    <a:gd name="T45" fmla="*/ 49 h 200"/>
                    <a:gd name="T46" fmla="*/ 0 w 95"/>
                    <a:gd name="T47" fmla="*/ 49 h 200"/>
                    <a:gd name="T48" fmla="*/ 0 w 95"/>
                    <a:gd name="T49" fmla="*/ 200 h 200"/>
                    <a:gd name="T50" fmla="*/ 95 w 95"/>
                    <a:gd name="T51" fmla="*/ 200 h 200"/>
                    <a:gd name="T52" fmla="*/ 95 w 95"/>
                    <a:gd name="T53" fmla="*/ 49 h 200"/>
                    <a:gd name="T54" fmla="*/ 95 w 95"/>
                    <a:gd name="T55" fmla="*/ 49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5" h="200">
                      <a:moveTo>
                        <a:pt x="95" y="49"/>
                      </a:moveTo>
                      <a:lnTo>
                        <a:pt x="95" y="49"/>
                      </a:lnTo>
                      <a:lnTo>
                        <a:pt x="95" y="48"/>
                      </a:lnTo>
                      <a:lnTo>
                        <a:pt x="95" y="48"/>
                      </a:lnTo>
                      <a:lnTo>
                        <a:pt x="94" y="38"/>
                      </a:lnTo>
                      <a:lnTo>
                        <a:pt x="91" y="30"/>
                      </a:lnTo>
                      <a:lnTo>
                        <a:pt x="87" y="21"/>
                      </a:lnTo>
                      <a:lnTo>
                        <a:pt x="81" y="14"/>
                      </a:lnTo>
                      <a:lnTo>
                        <a:pt x="74" y="9"/>
                      </a:lnTo>
                      <a:lnTo>
                        <a:pt x="66" y="4"/>
                      </a:lnTo>
                      <a:lnTo>
                        <a:pt x="57" y="1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8" y="1"/>
                      </a:lnTo>
                      <a:lnTo>
                        <a:pt x="29" y="4"/>
                      </a:lnTo>
                      <a:lnTo>
                        <a:pt x="21" y="9"/>
                      </a:lnTo>
                      <a:lnTo>
                        <a:pt x="14" y="14"/>
                      </a:lnTo>
                      <a:lnTo>
                        <a:pt x="8" y="21"/>
                      </a:lnTo>
                      <a:lnTo>
                        <a:pt x="4" y="30"/>
                      </a:lnTo>
                      <a:lnTo>
                        <a:pt x="1" y="3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200"/>
                      </a:lnTo>
                      <a:lnTo>
                        <a:pt x="95" y="200"/>
                      </a:lnTo>
                      <a:lnTo>
                        <a:pt x="95" y="49"/>
                      </a:lnTo>
                      <a:lnTo>
                        <a:pt x="95" y="49"/>
                      </a:lnTo>
                      <a:close/>
                    </a:path>
                  </a:pathLst>
                </a:custGeom>
                <a:solidFill>
                  <a:srgbClr val="F97B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97" name="Freeform 116"/>
                <p:cNvSpPr>
                  <a:spLocks/>
                </p:cNvSpPr>
                <p:nvPr/>
              </p:nvSpPr>
              <p:spPr bwMode="auto">
                <a:xfrm>
                  <a:off x="5000054" y="3946131"/>
                  <a:ext cx="149225" cy="317500"/>
                </a:xfrm>
                <a:custGeom>
                  <a:avLst/>
                  <a:gdLst>
                    <a:gd name="T0" fmla="*/ 94 w 94"/>
                    <a:gd name="T1" fmla="*/ 49 h 200"/>
                    <a:gd name="T2" fmla="*/ 94 w 94"/>
                    <a:gd name="T3" fmla="*/ 49 h 200"/>
                    <a:gd name="T4" fmla="*/ 94 w 94"/>
                    <a:gd name="T5" fmla="*/ 48 h 200"/>
                    <a:gd name="T6" fmla="*/ 94 w 94"/>
                    <a:gd name="T7" fmla="*/ 48 h 200"/>
                    <a:gd name="T8" fmla="*/ 93 w 94"/>
                    <a:gd name="T9" fmla="*/ 38 h 200"/>
                    <a:gd name="T10" fmla="*/ 91 w 94"/>
                    <a:gd name="T11" fmla="*/ 30 h 200"/>
                    <a:gd name="T12" fmla="*/ 87 w 94"/>
                    <a:gd name="T13" fmla="*/ 21 h 200"/>
                    <a:gd name="T14" fmla="*/ 80 w 94"/>
                    <a:gd name="T15" fmla="*/ 14 h 200"/>
                    <a:gd name="T16" fmla="*/ 73 w 94"/>
                    <a:gd name="T17" fmla="*/ 9 h 200"/>
                    <a:gd name="T18" fmla="*/ 66 w 94"/>
                    <a:gd name="T19" fmla="*/ 4 h 200"/>
                    <a:gd name="T20" fmla="*/ 56 w 94"/>
                    <a:gd name="T21" fmla="*/ 1 h 200"/>
                    <a:gd name="T22" fmla="*/ 47 w 94"/>
                    <a:gd name="T23" fmla="*/ 0 h 200"/>
                    <a:gd name="T24" fmla="*/ 47 w 94"/>
                    <a:gd name="T25" fmla="*/ 0 h 200"/>
                    <a:gd name="T26" fmla="*/ 37 w 94"/>
                    <a:gd name="T27" fmla="*/ 1 h 200"/>
                    <a:gd name="T28" fmla="*/ 28 w 94"/>
                    <a:gd name="T29" fmla="*/ 4 h 200"/>
                    <a:gd name="T30" fmla="*/ 21 w 94"/>
                    <a:gd name="T31" fmla="*/ 9 h 200"/>
                    <a:gd name="T32" fmla="*/ 13 w 94"/>
                    <a:gd name="T33" fmla="*/ 14 h 200"/>
                    <a:gd name="T34" fmla="*/ 7 w 94"/>
                    <a:gd name="T35" fmla="*/ 21 h 200"/>
                    <a:gd name="T36" fmla="*/ 3 w 94"/>
                    <a:gd name="T37" fmla="*/ 30 h 200"/>
                    <a:gd name="T38" fmla="*/ 1 w 94"/>
                    <a:gd name="T39" fmla="*/ 38 h 200"/>
                    <a:gd name="T40" fmla="*/ 0 w 94"/>
                    <a:gd name="T41" fmla="*/ 48 h 200"/>
                    <a:gd name="T42" fmla="*/ 0 w 94"/>
                    <a:gd name="T43" fmla="*/ 48 h 200"/>
                    <a:gd name="T44" fmla="*/ 0 w 94"/>
                    <a:gd name="T45" fmla="*/ 49 h 200"/>
                    <a:gd name="T46" fmla="*/ 0 w 94"/>
                    <a:gd name="T47" fmla="*/ 49 h 200"/>
                    <a:gd name="T48" fmla="*/ 0 w 94"/>
                    <a:gd name="T49" fmla="*/ 200 h 200"/>
                    <a:gd name="T50" fmla="*/ 94 w 94"/>
                    <a:gd name="T51" fmla="*/ 200 h 200"/>
                    <a:gd name="T52" fmla="*/ 94 w 94"/>
                    <a:gd name="T53" fmla="*/ 49 h 200"/>
                    <a:gd name="T54" fmla="*/ 94 w 94"/>
                    <a:gd name="T55" fmla="*/ 49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4" h="200">
                      <a:moveTo>
                        <a:pt x="94" y="49"/>
                      </a:moveTo>
                      <a:lnTo>
                        <a:pt x="94" y="49"/>
                      </a:lnTo>
                      <a:lnTo>
                        <a:pt x="94" y="48"/>
                      </a:lnTo>
                      <a:lnTo>
                        <a:pt x="94" y="48"/>
                      </a:lnTo>
                      <a:lnTo>
                        <a:pt x="93" y="38"/>
                      </a:lnTo>
                      <a:lnTo>
                        <a:pt x="91" y="30"/>
                      </a:lnTo>
                      <a:lnTo>
                        <a:pt x="87" y="21"/>
                      </a:lnTo>
                      <a:lnTo>
                        <a:pt x="80" y="14"/>
                      </a:lnTo>
                      <a:lnTo>
                        <a:pt x="73" y="9"/>
                      </a:lnTo>
                      <a:lnTo>
                        <a:pt x="66" y="4"/>
                      </a:lnTo>
                      <a:lnTo>
                        <a:pt x="56" y="1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37" y="1"/>
                      </a:lnTo>
                      <a:lnTo>
                        <a:pt x="28" y="4"/>
                      </a:lnTo>
                      <a:lnTo>
                        <a:pt x="21" y="9"/>
                      </a:lnTo>
                      <a:lnTo>
                        <a:pt x="13" y="14"/>
                      </a:lnTo>
                      <a:lnTo>
                        <a:pt x="7" y="21"/>
                      </a:lnTo>
                      <a:lnTo>
                        <a:pt x="3" y="30"/>
                      </a:lnTo>
                      <a:lnTo>
                        <a:pt x="1" y="3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200"/>
                      </a:lnTo>
                      <a:lnTo>
                        <a:pt x="94" y="200"/>
                      </a:lnTo>
                      <a:lnTo>
                        <a:pt x="94" y="49"/>
                      </a:lnTo>
                      <a:lnTo>
                        <a:pt x="94" y="49"/>
                      </a:lnTo>
                      <a:close/>
                    </a:path>
                  </a:pathLst>
                </a:custGeom>
                <a:solidFill>
                  <a:srgbClr val="F97B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98" name="Freeform 117"/>
                <p:cNvSpPr>
                  <a:spLocks/>
                </p:cNvSpPr>
                <p:nvPr/>
              </p:nvSpPr>
              <p:spPr bwMode="auto">
                <a:xfrm>
                  <a:off x="5203254" y="3946131"/>
                  <a:ext cx="152400" cy="317500"/>
                </a:xfrm>
                <a:custGeom>
                  <a:avLst/>
                  <a:gdLst>
                    <a:gd name="T0" fmla="*/ 96 w 96"/>
                    <a:gd name="T1" fmla="*/ 49 h 200"/>
                    <a:gd name="T2" fmla="*/ 96 w 96"/>
                    <a:gd name="T3" fmla="*/ 49 h 200"/>
                    <a:gd name="T4" fmla="*/ 96 w 96"/>
                    <a:gd name="T5" fmla="*/ 48 h 200"/>
                    <a:gd name="T6" fmla="*/ 96 w 96"/>
                    <a:gd name="T7" fmla="*/ 48 h 200"/>
                    <a:gd name="T8" fmla="*/ 95 w 96"/>
                    <a:gd name="T9" fmla="*/ 38 h 200"/>
                    <a:gd name="T10" fmla="*/ 92 w 96"/>
                    <a:gd name="T11" fmla="*/ 30 h 200"/>
                    <a:gd name="T12" fmla="*/ 87 w 96"/>
                    <a:gd name="T13" fmla="*/ 21 h 200"/>
                    <a:gd name="T14" fmla="*/ 81 w 96"/>
                    <a:gd name="T15" fmla="*/ 14 h 200"/>
                    <a:gd name="T16" fmla="*/ 75 w 96"/>
                    <a:gd name="T17" fmla="*/ 9 h 200"/>
                    <a:gd name="T18" fmla="*/ 66 w 96"/>
                    <a:gd name="T19" fmla="*/ 4 h 200"/>
                    <a:gd name="T20" fmla="*/ 57 w 96"/>
                    <a:gd name="T21" fmla="*/ 1 h 200"/>
                    <a:gd name="T22" fmla="*/ 48 w 96"/>
                    <a:gd name="T23" fmla="*/ 0 h 200"/>
                    <a:gd name="T24" fmla="*/ 48 w 96"/>
                    <a:gd name="T25" fmla="*/ 0 h 200"/>
                    <a:gd name="T26" fmla="*/ 38 w 96"/>
                    <a:gd name="T27" fmla="*/ 1 h 200"/>
                    <a:gd name="T28" fmla="*/ 30 w 96"/>
                    <a:gd name="T29" fmla="*/ 4 h 200"/>
                    <a:gd name="T30" fmla="*/ 21 w 96"/>
                    <a:gd name="T31" fmla="*/ 9 h 200"/>
                    <a:gd name="T32" fmla="*/ 14 w 96"/>
                    <a:gd name="T33" fmla="*/ 14 h 200"/>
                    <a:gd name="T34" fmla="*/ 9 w 96"/>
                    <a:gd name="T35" fmla="*/ 21 h 200"/>
                    <a:gd name="T36" fmla="*/ 5 w 96"/>
                    <a:gd name="T37" fmla="*/ 30 h 200"/>
                    <a:gd name="T38" fmla="*/ 2 w 96"/>
                    <a:gd name="T39" fmla="*/ 38 h 200"/>
                    <a:gd name="T40" fmla="*/ 0 w 96"/>
                    <a:gd name="T41" fmla="*/ 48 h 200"/>
                    <a:gd name="T42" fmla="*/ 0 w 96"/>
                    <a:gd name="T43" fmla="*/ 48 h 200"/>
                    <a:gd name="T44" fmla="*/ 0 w 96"/>
                    <a:gd name="T45" fmla="*/ 49 h 200"/>
                    <a:gd name="T46" fmla="*/ 0 w 96"/>
                    <a:gd name="T47" fmla="*/ 49 h 200"/>
                    <a:gd name="T48" fmla="*/ 0 w 96"/>
                    <a:gd name="T49" fmla="*/ 200 h 200"/>
                    <a:gd name="T50" fmla="*/ 96 w 96"/>
                    <a:gd name="T51" fmla="*/ 200 h 200"/>
                    <a:gd name="T52" fmla="*/ 96 w 96"/>
                    <a:gd name="T53" fmla="*/ 49 h 200"/>
                    <a:gd name="T54" fmla="*/ 96 w 96"/>
                    <a:gd name="T55" fmla="*/ 49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6" h="200">
                      <a:moveTo>
                        <a:pt x="96" y="49"/>
                      </a:moveTo>
                      <a:lnTo>
                        <a:pt x="96" y="49"/>
                      </a:lnTo>
                      <a:lnTo>
                        <a:pt x="96" y="48"/>
                      </a:lnTo>
                      <a:lnTo>
                        <a:pt x="96" y="48"/>
                      </a:lnTo>
                      <a:lnTo>
                        <a:pt x="95" y="38"/>
                      </a:lnTo>
                      <a:lnTo>
                        <a:pt x="92" y="30"/>
                      </a:lnTo>
                      <a:lnTo>
                        <a:pt x="87" y="21"/>
                      </a:lnTo>
                      <a:lnTo>
                        <a:pt x="81" y="14"/>
                      </a:lnTo>
                      <a:lnTo>
                        <a:pt x="75" y="9"/>
                      </a:lnTo>
                      <a:lnTo>
                        <a:pt x="66" y="4"/>
                      </a:lnTo>
                      <a:lnTo>
                        <a:pt x="57" y="1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8" y="1"/>
                      </a:lnTo>
                      <a:lnTo>
                        <a:pt x="30" y="4"/>
                      </a:lnTo>
                      <a:lnTo>
                        <a:pt x="21" y="9"/>
                      </a:lnTo>
                      <a:lnTo>
                        <a:pt x="14" y="14"/>
                      </a:lnTo>
                      <a:lnTo>
                        <a:pt x="9" y="21"/>
                      </a:lnTo>
                      <a:lnTo>
                        <a:pt x="5" y="30"/>
                      </a:lnTo>
                      <a:lnTo>
                        <a:pt x="2" y="3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200"/>
                      </a:lnTo>
                      <a:lnTo>
                        <a:pt x="96" y="200"/>
                      </a:lnTo>
                      <a:lnTo>
                        <a:pt x="96" y="49"/>
                      </a:lnTo>
                      <a:lnTo>
                        <a:pt x="96" y="49"/>
                      </a:lnTo>
                      <a:close/>
                    </a:path>
                  </a:pathLst>
                </a:custGeom>
                <a:solidFill>
                  <a:srgbClr val="F97B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99" name="Freeform 118"/>
                <p:cNvSpPr>
                  <a:spLocks/>
                </p:cNvSpPr>
                <p:nvPr/>
              </p:nvSpPr>
              <p:spPr bwMode="auto">
                <a:xfrm>
                  <a:off x="4588892" y="4335069"/>
                  <a:ext cx="150813" cy="317500"/>
                </a:xfrm>
                <a:custGeom>
                  <a:avLst/>
                  <a:gdLst>
                    <a:gd name="T0" fmla="*/ 95 w 95"/>
                    <a:gd name="T1" fmla="*/ 49 h 200"/>
                    <a:gd name="T2" fmla="*/ 95 w 95"/>
                    <a:gd name="T3" fmla="*/ 49 h 200"/>
                    <a:gd name="T4" fmla="*/ 95 w 95"/>
                    <a:gd name="T5" fmla="*/ 48 h 200"/>
                    <a:gd name="T6" fmla="*/ 95 w 95"/>
                    <a:gd name="T7" fmla="*/ 48 h 200"/>
                    <a:gd name="T8" fmla="*/ 94 w 95"/>
                    <a:gd name="T9" fmla="*/ 39 h 200"/>
                    <a:gd name="T10" fmla="*/ 91 w 95"/>
                    <a:gd name="T11" fmla="*/ 30 h 200"/>
                    <a:gd name="T12" fmla="*/ 87 w 95"/>
                    <a:gd name="T13" fmla="*/ 21 h 200"/>
                    <a:gd name="T14" fmla="*/ 81 w 95"/>
                    <a:gd name="T15" fmla="*/ 15 h 200"/>
                    <a:gd name="T16" fmla="*/ 74 w 95"/>
                    <a:gd name="T17" fmla="*/ 9 h 200"/>
                    <a:gd name="T18" fmla="*/ 66 w 95"/>
                    <a:gd name="T19" fmla="*/ 4 h 200"/>
                    <a:gd name="T20" fmla="*/ 57 w 95"/>
                    <a:gd name="T21" fmla="*/ 1 h 200"/>
                    <a:gd name="T22" fmla="*/ 47 w 95"/>
                    <a:gd name="T23" fmla="*/ 0 h 200"/>
                    <a:gd name="T24" fmla="*/ 47 w 95"/>
                    <a:gd name="T25" fmla="*/ 0 h 200"/>
                    <a:gd name="T26" fmla="*/ 38 w 95"/>
                    <a:gd name="T27" fmla="*/ 1 h 200"/>
                    <a:gd name="T28" fmla="*/ 29 w 95"/>
                    <a:gd name="T29" fmla="*/ 4 h 200"/>
                    <a:gd name="T30" fmla="*/ 21 w 95"/>
                    <a:gd name="T31" fmla="*/ 9 h 200"/>
                    <a:gd name="T32" fmla="*/ 14 w 95"/>
                    <a:gd name="T33" fmla="*/ 15 h 200"/>
                    <a:gd name="T34" fmla="*/ 8 w 95"/>
                    <a:gd name="T35" fmla="*/ 21 h 200"/>
                    <a:gd name="T36" fmla="*/ 4 w 95"/>
                    <a:gd name="T37" fmla="*/ 30 h 200"/>
                    <a:gd name="T38" fmla="*/ 1 w 95"/>
                    <a:gd name="T39" fmla="*/ 39 h 200"/>
                    <a:gd name="T40" fmla="*/ 0 w 95"/>
                    <a:gd name="T41" fmla="*/ 48 h 200"/>
                    <a:gd name="T42" fmla="*/ 0 w 95"/>
                    <a:gd name="T43" fmla="*/ 48 h 200"/>
                    <a:gd name="T44" fmla="*/ 0 w 95"/>
                    <a:gd name="T45" fmla="*/ 49 h 200"/>
                    <a:gd name="T46" fmla="*/ 0 w 95"/>
                    <a:gd name="T47" fmla="*/ 49 h 200"/>
                    <a:gd name="T48" fmla="*/ 0 w 95"/>
                    <a:gd name="T49" fmla="*/ 200 h 200"/>
                    <a:gd name="T50" fmla="*/ 95 w 95"/>
                    <a:gd name="T51" fmla="*/ 200 h 200"/>
                    <a:gd name="T52" fmla="*/ 95 w 95"/>
                    <a:gd name="T53" fmla="*/ 49 h 200"/>
                    <a:gd name="T54" fmla="*/ 95 w 95"/>
                    <a:gd name="T55" fmla="*/ 49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5" h="200">
                      <a:moveTo>
                        <a:pt x="95" y="49"/>
                      </a:moveTo>
                      <a:lnTo>
                        <a:pt x="95" y="49"/>
                      </a:lnTo>
                      <a:lnTo>
                        <a:pt x="95" y="48"/>
                      </a:lnTo>
                      <a:lnTo>
                        <a:pt x="95" y="48"/>
                      </a:lnTo>
                      <a:lnTo>
                        <a:pt x="94" y="39"/>
                      </a:lnTo>
                      <a:lnTo>
                        <a:pt x="91" y="30"/>
                      </a:lnTo>
                      <a:lnTo>
                        <a:pt x="87" y="21"/>
                      </a:lnTo>
                      <a:lnTo>
                        <a:pt x="81" y="15"/>
                      </a:lnTo>
                      <a:lnTo>
                        <a:pt x="74" y="9"/>
                      </a:lnTo>
                      <a:lnTo>
                        <a:pt x="66" y="4"/>
                      </a:lnTo>
                      <a:lnTo>
                        <a:pt x="57" y="1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38" y="1"/>
                      </a:lnTo>
                      <a:lnTo>
                        <a:pt x="29" y="4"/>
                      </a:lnTo>
                      <a:lnTo>
                        <a:pt x="21" y="9"/>
                      </a:lnTo>
                      <a:lnTo>
                        <a:pt x="14" y="15"/>
                      </a:lnTo>
                      <a:lnTo>
                        <a:pt x="8" y="21"/>
                      </a:lnTo>
                      <a:lnTo>
                        <a:pt x="4" y="30"/>
                      </a:lnTo>
                      <a:lnTo>
                        <a:pt x="1" y="39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200"/>
                      </a:lnTo>
                      <a:lnTo>
                        <a:pt x="95" y="200"/>
                      </a:lnTo>
                      <a:lnTo>
                        <a:pt x="95" y="49"/>
                      </a:lnTo>
                      <a:lnTo>
                        <a:pt x="95" y="49"/>
                      </a:lnTo>
                      <a:close/>
                    </a:path>
                  </a:pathLst>
                </a:custGeom>
                <a:solidFill>
                  <a:srgbClr val="F97B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100" name="Freeform 119"/>
                <p:cNvSpPr>
                  <a:spLocks/>
                </p:cNvSpPr>
                <p:nvPr/>
              </p:nvSpPr>
              <p:spPr bwMode="auto">
                <a:xfrm>
                  <a:off x="4793679" y="4335069"/>
                  <a:ext cx="150813" cy="317500"/>
                </a:xfrm>
                <a:custGeom>
                  <a:avLst/>
                  <a:gdLst>
                    <a:gd name="T0" fmla="*/ 95 w 95"/>
                    <a:gd name="T1" fmla="*/ 49 h 200"/>
                    <a:gd name="T2" fmla="*/ 95 w 95"/>
                    <a:gd name="T3" fmla="*/ 49 h 200"/>
                    <a:gd name="T4" fmla="*/ 95 w 95"/>
                    <a:gd name="T5" fmla="*/ 48 h 200"/>
                    <a:gd name="T6" fmla="*/ 95 w 95"/>
                    <a:gd name="T7" fmla="*/ 48 h 200"/>
                    <a:gd name="T8" fmla="*/ 94 w 95"/>
                    <a:gd name="T9" fmla="*/ 39 h 200"/>
                    <a:gd name="T10" fmla="*/ 91 w 95"/>
                    <a:gd name="T11" fmla="*/ 30 h 200"/>
                    <a:gd name="T12" fmla="*/ 87 w 95"/>
                    <a:gd name="T13" fmla="*/ 21 h 200"/>
                    <a:gd name="T14" fmla="*/ 81 w 95"/>
                    <a:gd name="T15" fmla="*/ 15 h 200"/>
                    <a:gd name="T16" fmla="*/ 74 w 95"/>
                    <a:gd name="T17" fmla="*/ 9 h 200"/>
                    <a:gd name="T18" fmla="*/ 66 w 95"/>
                    <a:gd name="T19" fmla="*/ 4 h 200"/>
                    <a:gd name="T20" fmla="*/ 57 w 95"/>
                    <a:gd name="T21" fmla="*/ 1 h 200"/>
                    <a:gd name="T22" fmla="*/ 48 w 95"/>
                    <a:gd name="T23" fmla="*/ 0 h 200"/>
                    <a:gd name="T24" fmla="*/ 48 w 95"/>
                    <a:gd name="T25" fmla="*/ 0 h 200"/>
                    <a:gd name="T26" fmla="*/ 38 w 95"/>
                    <a:gd name="T27" fmla="*/ 1 h 200"/>
                    <a:gd name="T28" fmla="*/ 29 w 95"/>
                    <a:gd name="T29" fmla="*/ 4 h 200"/>
                    <a:gd name="T30" fmla="*/ 21 w 95"/>
                    <a:gd name="T31" fmla="*/ 9 h 200"/>
                    <a:gd name="T32" fmla="*/ 14 w 95"/>
                    <a:gd name="T33" fmla="*/ 15 h 200"/>
                    <a:gd name="T34" fmla="*/ 8 w 95"/>
                    <a:gd name="T35" fmla="*/ 21 h 200"/>
                    <a:gd name="T36" fmla="*/ 4 w 95"/>
                    <a:gd name="T37" fmla="*/ 30 h 200"/>
                    <a:gd name="T38" fmla="*/ 1 w 95"/>
                    <a:gd name="T39" fmla="*/ 39 h 200"/>
                    <a:gd name="T40" fmla="*/ 0 w 95"/>
                    <a:gd name="T41" fmla="*/ 48 h 200"/>
                    <a:gd name="T42" fmla="*/ 0 w 95"/>
                    <a:gd name="T43" fmla="*/ 48 h 200"/>
                    <a:gd name="T44" fmla="*/ 0 w 95"/>
                    <a:gd name="T45" fmla="*/ 49 h 200"/>
                    <a:gd name="T46" fmla="*/ 0 w 95"/>
                    <a:gd name="T47" fmla="*/ 49 h 200"/>
                    <a:gd name="T48" fmla="*/ 0 w 95"/>
                    <a:gd name="T49" fmla="*/ 200 h 200"/>
                    <a:gd name="T50" fmla="*/ 95 w 95"/>
                    <a:gd name="T51" fmla="*/ 200 h 200"/>
                    <a:gd name="T52" fmla="*/ 95 w 95"/>
                    <a:gd name="T53" fmla="*/ 49 h 200"/>
                    <a:gd name="T54" fmla="*/ 95 w 95"/>
                    <a:gd name="T55" fmla="*/ 49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5" h="200">
                      <a:moveTo>
                        <a:pt x="95" y="49"/>
                      </a:moveTo>
                      <a:lnTo>
                        <a:pt x="95" y="49"/>
                      </a:lnTo>
                      <a:lnTo>
                        <a:pt x="95" y="48"/>
                      </a:lnTo>
                      <a:lnTo>
                        <a:pt x="95" y="48"/>
                      </a:lnTo>
                      <a:lnTo>
                        <a:pt x="94" y="39"/>
                      </a:lnTo>
                      <a:lnTo>
                        <a:pt x="91" y="30"/>
                      </a:lnTo>
                      <a:lnTo>
                        <a:pt x="87" y="21"/>
                      </a:lnTo>
                      <a:lnTo>
                        <a:pt x="81" y="15"/>
                      </a:lnTo>
                      <a:lnTo>
                        <a:pt x="74" y="9"/>
                      </a:lnTo>
                      <a:lnTo>
                        <a:pt x="66" y="4"/>
                      </a:lnTo>
                      <a:lnTo>
                        <a:pt x="57" y="1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8" y="1"/>
                      </a:lnTo>
                      <a:lnTo>
                        <a:pt x="29" y="4"/>
                      </a:lnTo>
                      <a:lnTo>
                        <a:pt x="21" y="9"/>
                      </a:lnTo>
                      <a:lnTo>
                        <a:pt x="14" y="15"/>
                      </a:lnTo>
                      <a:lnTo>
                        <a:pt x="8" y="21"/>
                      </a:lnTo>
                      <a:lnTo>
                        <a:pt x="4" y="30"/>
                      </a:lnTo>
                      <a:lnTo>
                        <a:pt x="1" y="39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200"/>
                      </a:lnTo>
                      <a:lnTo>
                        <a:pt x="95" y="200"/>
                      </a:lnTo>
                      <a:lnTo>
                        <a:pt x="95" y="49"/>
                      </a:lnTo>
                      <a:lnTo>
                        <a:pt x="95" y="49"/>
                      </a:lnTo>
                      <a:close/>
                    </a:path>
                  </a:pathLst>
                </a:custGeom>
                <a:solidFill>
                  <a:srgbClr val="F97B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101" name="Freeform 120"/>
                <p:cNvSpPr>
                  <a:spLocks/>
                </p:cNvSpPr>
                <p:nvPr/>
              </p:nvSpPr>
              <p:spPr bwMode="auto">
                <a:xfrm>
                  <a:off x="5000054" y="4335069"/>
                  <a:ext cx="149225" cy="317500"/>
                </a:xfrm>
                <a:custGeom>
                  <a:avLst/>
                  <a:gdLst>
                    <a:gd name="T0" fmla="*/ 94 w 94"/>
                    <a:gd name="T1" fmla="*/ 49 h 200"/>
                    <a:gd name="T2" fmla="*/ 94 w 94"/>
                    <a:gd name="T3" fmla="*/ 49 h 200"/>
                    <a:gd name="T4" fmla="*/ 94 w 94"/>
                    <a:gd name="T5" fmla="*/ 48 h 200"/>
                    <a:gd name="T6" fmla="*/ 94 w 94"/>
                    <a:gd name="T7" fmla="*/ 48 h 200"/>
                    <a:gd name="T8" fmla="*/ 93 w 94"/>
                    <a:gd name="T9" fmla="*/ 39 h 200"/>
                    <a:gd name="T10" fmla="*/ 91 w 94"/>
                    <a:gd name="T11" fmla="*/ 30 h 200"/>
                    <a:gd name="T12" fmla="*/ 87 w 94"/>
                    <a:gd name="T13" fmla="*/ 21 h 200"/>
                    <a:gd name="T14" fmla="*/ 80 w 94"/>
                    <a:gd name="T15" fmla="*/ 15 h 200"/>
                    <a:gd name="T16" fmla="*/ 73 w 94"/>
                    <a:gd name="T17" fmla="*/ 9 h 200"/>
                    <a:gd name="T18" fmla="*/ 66 w 94"/>
                    <a:gd name="T19" fmla="*/ 4 h 200"/>
                    <a:gd name="T20" fmla="*/ 56 w 94"/>
                    <a:gd name="T21" fmla="*/ 1 h 200"/>
                    <a:gd name="T22" fmla="*/ 47 w 94"/>
                    <a:gd name="T23" fmla="*/ 0 h 200"/>
                    <a:gd name="T24" fmla="*/ 47 w 94"/>
                    <a:gd name="T25" fmla="*/ 0 h 200"/>
                    <a:gd name="T26" fmla="*/ 37 w 94"/>
                    <a:gd name="T27" fmla="*/ 1 h 200"/>
                    <a:gd name="T28" fmla="*/ 28 w 94"/>
                    <a:gd name="T29" fmla="*/ 4 h 200"/>
                    <a:gd name="T30" fmla="*/ 21 w 94"/>
                    <a:gd name="T31" fmla="*/ 9 h 200"/>
                    <a:gd name="T32" fmla="*/ 13 w 94"/>
                    <a:gd name="T33" fmla="*/ 15 h 200"/>
                    <a:gd name="T34" fmla="*/ 7 w 94"/>
                    <a:gd name="T35" fmla="*/ 21 h 200"/>
                    <a:gd name="T36" fmla="*/ 3 w 94"/>
                    <a:gd name="T37" fmla="*/ 30 h 200"/>
                    <a:gd name="T38" fmla="*/ 1 w 94"/>
                    <a:gd name="T39" fmla="*/ 39 h 200"/>
                    <a:gd name="T40" fmla="*/ 0 w 94"/>
                    <a:gd name="T41" fmla="*/ 48 h 200"/>
                    <a:gd name="T42" fmla="*/ 0 w 94"/>
                    <a:gd name="T43" fmla="*/ 48 h 200"/>
                    <a:gd name="T44" fmla="*/ 0 w 94"/>
                    <a:gd name="T45" fmla="*/ 49 h 200"/>
                    <a:gd name="T46" fmla="*/ 0 w 94"/>
                    <a:gd name="T47" fmla="*/ 49 h 200"/>
                    <a:gd name="T48" fmla="*/ 0 w 94"/>
                    <a:gd name="T49" fmla="*/ 200 h 200"/>
                    <a:gd name="T50" fmla="*/ 94 w 94"/>
                    <a:gd name="T51" fmla="*/ 200 h 200"/>
                    <a:gd name="T52" fmla="*/ 94 w 94"/>
                    <a:gd name="T53" fmla="*/ 49 h 200"/>
                    <a:gd name="T54" fmla="*/ 94 w 94"/>
                    <a:gd name="T55" fmla="*/ 49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4" h="200">
                      <a:moveTo>
                        <a:pt x="94" y="49"/>
                      </a:moveTo>
                      <a:lnTo>
                        <a:pt x="94" y="49"/>
                      </a:lnTo>
                      <a:lnTo>
                        <a:pt x="94" y="48"/>
                      </a:lnTo>
                      <a:lnTo>
                        <a:pt x="94" y="48"/>
                      </a:lnTo>
                      <a:lnTo>
                        <a:pt x="93" y="39"/>
                      </a:lnTo>
                      <a:lnTo>
                        <a:pt x="91" y="30"/>
                      </a:lnTo>
                      <a:lnTo>
                        <a:pt x="87" y="21"/>
                      </a:lnTo>
                      <a:lnTo>
                        <a:pt x="80" y="15"/>
                      </a:lnTo>
                      <a:lnTo>
                        <a:pt x="73" y="9"/>
                      </a:lnTo>
                      <a:lnTo>
                        <a:pt x="66" y="4"/>
                      </a:lnTo>
                      <a:lnTo>
                        <a:pt x="56" y="1"/>
                      </a:lnTo>
                      <a:lnTo>
                        <a:pt x="47" y="0"/>
                      </a:lnTo>
                      <a:lnTo>
                        <a:pt x="47" y="0"/>
                      </a:lnTo>
                      <a:lnTo>
                        <a:pt x="37" y="1"/>
                      </a:lnTo>
                      <a:lnTo>
                        <a:pt x="28" y="4"/>
                      </a:lnTo>
                      <a:lnTo>
                        <a:pt x="21" y="9"/>
                      </a:lnTo>
                      <a:lnTo>
                        <a:pt x="13" y="15"/>
                      </a:lnTo>
                      <a:lnTo>
                        <a:pt x="7" y="21"/>
                      </a:lnTo>
                      <a:lnTo>
                        <a:pt x="3" y="30"/>
                      </a:lnTo>
                      <a:lnTo>
                        <a:pt x="1" y="39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200"/>
                      </a:lnTo>
                      <a:lnTo>
                        <a:pt x="94" y="200"/>
                      </a:lnTo>
                      <a:lnTo>
                        <a:pt x="94" y="49"/>
                      </a:lnTo>
                      <a:lnTo>
                        <a:pt x="94" y="49"/>
                      </a:lnTo>
                      <a:close/>
                    </a:path>
                  </a:pathLst>
                </a:custGeom>
                <a:solidFill>
                  <a:srgbClr val="F97B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  <p:sp>
              <p:nvSpPr>
                <p:cNvPr id="102" name="Freeform 121"/>
                <p:cNvSpPr>
                  <a:spLocks/>
                </p:cNvSpPr>
                <p:nvPr/>
              </p:nvSpPr>
              <p:spPr bwMode="auto">
                <a:xfrm>
                  <a:off x="5203254" y="4335069"/>
                  <a:ext cx="152400" cy="317500"/>
                </a:xfrm>
                <a:custGeom>
                  <a:avLst/>
                  <a:gdLst>
                    <a:gd name="T0" fmla="*/ 96 w 96"/>
                    <a:gd name="T1" fmla="*/ 49 h 200"/>
                    <a:gd name="T2" fmla="*/ 96 w 96"/>
                    <a:gd name="T3" fmla="*/ 49 h 200"/>
                    <a:gd name="T4" fmla="*/ 96 w 96"/>
                    <a:gd name="T5" fmla="*/ 48 h 200"/>
                    <a:gd name="T6" fmla="*/ 96 w 96"/>
                    <a:gd name="T7" fmla="*/ 48 h 200"/>
                    <a:gd name="T8" fmla="*/ 95 w 96"/>
                    <a:gd name="T9" fmla="*/ 39 h 200"/>
                    <a:gd name="T10" fmla="*/ 92 w 96"/>
                    <a:gd name="T11" fmla="*/ 30 h 200"/>
                    <a:gd name="T12" fmla="*/ 87 w 96"/>
                    <a:gd name="T13" fmla="*/ 21 h 200"/>
                    <a:gd name="T14" fmla="*/ 81 w 96"/>
                    <a:gd name="T15" fmla="*/ 15 h 200"/>
                    <a:gd name="T16" fmla="*/ 75 w 96"/>
                    <a:gd name="T17" fmla="*/ 9 h 200"/>
                    <a:gd name="T18" fmla="*/ 66 w 96"/>
                    <a:gd name="T19" fmla="*/ 4 h 200"/>
                    <a:gd name="T20" fmla="*/ 57 w 96"/>
                    <a:gd name="T21" fmla="*/ 1 h 200"/>
                    <a:gd name="T22" fmla="*/ 48 w 96"/>
                    <a:gd name="T23" fmla="*/ 0 h 200"/>
                    <a:gd name="T24" fmla="*/ 48 w 96"/>
                    <a:gd name="T25" fmla="*/ 0 h 200"/>
                    <a:gd name="T26" fmla="*/ 38 w 96"/>
                    <a:gd name="T27" fmla="*/ 1 h 200"/>
                    <a:gd name="T28" fmla="*/ 30 w 96"/>
                    <a:gd name="T29" fmla="*/ 4 h 200"/>
                    <a:gd name="T30" fmla="*/ 21 w 96"/>
                    <a:gd name="T31" fmla="*/ 9 h 200"/>
                    <a:gd name="T32" fmla="*/ 14 w 96"/>
                    <a:gd name="T33" fmla="*/ 15 h 200"/>
                    <a:gd name="T34" fmla="*/ 9 w 96"/>
                    <a:gd name="T35" fmla="*/ 21 h 200"/>
                    <a:gd name="T36" fmla="*/ 5 w 96"/>
                    <a:gd name="T37" fmla="*/ 30 h 200"/>
                    <a:gd name="T38" fmla="*/ 2 w 96"/>
                    <a:gd name="T39" fmla="*/ 39 h 200"/>
                    <a:gd name="T40" fmla="*/ 0 w 96"/>
                    <a:gd name="T41" fmla="*/ 48 h 200"/>
                    <a:gd name="T42" fmla="*/ 0 w 96"/>
                    <a:gd name="T43" fmla="*/ 48 h 200"/>
                    <a:gd name="T44" fmla="*/ 0 w 96"/>
                    <a:gd name="T45" fmla="*/ 49 h 200"/>
                    <a:gd name="T46" fmla="*/ 0 w 96"/>
                    <a:gd name="T47" fmla="*/ 49 h 200"/>
                    <a:gd name="T48" fmla="*/ 0 w 96"/>
                    <a:gd name="T49" fmla="*/ 200 h 200"/>
                    <a:gd name="T50" fmla="*/ 96 w 96"/>
                    <a:gd name="T51" fmla="*/ 200 h 200"/>
                    <a:gd name="T52" fmla="*/ 96 w 96"/>
                    <a:gd name="T53" fmla="*/ 49 h 200"/>
                    <a:gd name="T54" fmla="*/ 96 w 96"/>
                    <a:gd name="T55" fmla="*/ 49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96" h="200">
                      <a:moveTo>
                        <a:pt x="96" y="49"/>
                      </a:moveTo>
                      <a:lnTo>
                        <a:pt x="96" y="49"/>
                      </a:lnTo>
                      <a:lnTo>
                        <a:pt x="96" y="48"/>
                      </a:lnTo>
                      <a:lnTo>
                        <a:pt x="96" y="48"/>
                      </a:lnTo>
                      <a:lnTo>
                        <a:pt x="95" y="39"/>
                      </a:lnTo>
                      <a:lnTo>
                        <a:pt x="92" y="30"/>
                      </a:lnTo>
                      <a:lnTo>
                        <a:pt x="87" y="21"/>
                      </a:lnTo>
                      <a:lnTo>
                        <a:pt x="81" y="15"/>
                      </a:lnTo>
                      <a:lnTo>
                        <a:pt x="75" y="9"/>
                      </a:lnTo>
                      <a:lnTo>
                        <a:pt x="66" y="4"/>
                      </a:lnTo>
                      <a:lnTo>
                        <a:pt x="57" y="1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8" y="1"/>
                      </a:lnTo>
                      <a:lnTo>
                        <a:pt x="30" y="4"/>
                      </a:lnTo>
                      <a:lnTo>
                        <a:pt x="21" y="9"/>
                      </a:lnTo>
                      <a:lnTo>
                        <a:pt x="14" y="15"/>
                      </a:lnTo>
                      <a:lnTo>
                        <a:pt x="9" y="21"/>
                      </a:lnTo>
                      <a:lnTo>
                        <a:pt x="5" y="30"/>
                      </a:lnTo>
                      <a:lnTo>
                        <a:pt x="2" y="39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200"/>
                      </a:lnTo>
                      <a:lnTo>
                        <a:pt x="96" y="200"/>
                      </a:lnTo>
                      <a:lnTo>
                        <a:pt x="96" y="49"/>
                      </a:lnTo>
                      <a:lnTo>
                        <a:pt x="96" y="49"/>
                      </a:lnTo>
                      <a:close/>
                    </a:path>
                  </a:pathLst>
                </a:custGeom>
                <a:solidFill>
                  <a:srgbClr val="F97B6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1350" dirty="0"/>
                </a:p>
              </p:txBody>
            </p:sp>
          </p:grpSp>
          <p:pic>
            <p:nvPicPr>
              <p:cNvPr id="17" name="Picture 12" descr="http://image25.360doc.com/DownloadImg/2011/03/2911/10445603_60.png"/>
              <p:cNvPicPr>
                <a:picLocks noChangeAspect="1" noChangeArrowheads="1"/>
              </p:cNvPicPr>
              <p:nvPr/>
            </p:nvPicPr>
            <p:blipFill>
              <a:blip r:embed="rId4" cstate="screen">
                <a:lum bright="75000"/>
              </a:blip>
              <a:srcRect/>
              <a:stretch>
                <a:fillRect/>
              </a:stretch>
            </p:blipFill>
            <p:spPr bwMode="auto">
              <a:xfrm>
                <a:off x="1270915" y="2356732"/>
                <a:ext cx="1044000" cy="1044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39" name="流程圖: 人工作業 138"/>
          <p:cNvSpPr/>
          <p:nvPr/>
        </p:nvSpPr>
        <p:spPr>
          <a:xfrm>
            <a:off x="716160" y="6136633"/>
            <a:ext cx="3006198" cy="601437"/>
          </a:xfrm>
          <a:prstGeom prst="flowChartManualOperation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>
              <a:noFill/>
            </a:endParaRPr>
          </a:p>
        </p:txBody>
      </p:sp>
      <p:sp>
        <p:nvSpPr>
          <p:cNvPr id="140" name="流程圖: 人工作業 139"/>
          <p:cNvSpPr/>
          <p:nvPr/>
        </p:nvSpPr>
        <p:spPr>
          <a:xfrm rot="10800000">
            <a:off x="3079599" y="6136635"/>
            <a:ext cx="3006198" cy="601437"/>
          </a:xfrm>
          <a:prstGeom prst="flowChartManualOperation">
            <a:avLst/>
          </a:prstGeom>
          <a:solidFill>
            <a:srgbClr val="FF00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/>
          </a:p>
        </p:txBody>
      </p:sp>
      <p:sp>
        <p:nvSpPr>
          <p:cNvPr id="141" name="矩形 140"/>
          <p:cNvSpPr/>
          <p:nvPr/>
        </p:nvSpPr>
        <p:spPr>
          <a:xfrm>
            <a:off x="1135262" y="6176388"/>
            <a:ext cx="2155447" cy="59713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循環經濟</a:t>
            </a:r>
          </a:p>
        </p:txBody>
      </p:sp>
      <p:sp>
        <p:nvSpPr>
          <p:cNvPr id="142" name="矩形 141"/>
          <p:cNvSpPr/>
          <p:nvPr/>
        </p:nvSpPr>
        <p:spPr>
          <a:xfrm>
            <a:off x="3563457" y="6176388"/>
            <a:ext cx="2155447" cy="59713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數位經濟</a:t>
            </a:r>
          </a:p>
        </p:txBody>
      </p:sp>
      <p:sp>
        <p:nvSpPr>
          <p:cNvPr id="143" name="矩形 142"/>
          <p:cNvSpPr/>
          <p:nvPr/>
        </p:nvSpPr>
        <p:spPr>
          <a:xfrm>
            <a:off x="5717759" y="6176388"/>
            <a:ext cx="2155447" cy="59713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體驗經濟</a:t>
            </a:r>
          </a:p>
        </p:txBody>
      </p:sp>
      <p:sp>
        <p:nvSpPr>
          <p:cNvPr id="144" name="文字方塊 143"/>
          <p:cNvSpPr txBox="1"/>
          <p:nvPr/>
        </p:nvSpPr>
        <p:spPr bwMode="auto">
          <a:xfrm>
            <a:off x="4506678" y="905736"/>
            <a:ext cx="4378348" cy="97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000" tIns="27000" rIns="27000" bIns="27000" rtlCol="0">
            <a:spAutoFit/>
          </a:bodyPr>
          <a:lstStyle/>
          <a:p>
            <a:r>
              <a:rPr lang="zh-TW" altLang="en-US" sz="2000" b="1" spc="-75" dirty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</a:rPr>
              <a:t>以城鄉經營觀念</a:t>
            </a:r>
            <a:r>
              <a:rPr lang="zh-TW" altLang="en-US" sz="2000" b="1" spc="-75" dirty="0" smtClean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</a:rPr>
              <a:t>，公私</a:t>
            </a:r>
            <a:r>
              <a:rPr lang="zh-TW" altLang="en-US" sz="2000" b="1" spc="-75" dirty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</a:rPr>
              <a:t>協力合作模式</a:t>
            </a:r>
            <a:r>
              <a:rPr lang="zh-TW" altLang="en-US" sz="2000" b="1" spc="-75" dirty="0" smtClean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spc="-75" dirty="0" smtClean="0">
              <a:solidFill>
                <a:srgbClr val="0099CC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spc="-75" dirty="0" smtClean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</a:rPr>
              <a:t>協助</a:t>
            </a:r>
            <a:r>
              <a:rPr lang="zh-TW" altLang="en-US" sz="2000" b="1" spc="-75" dirty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</a:rPr>
              <a:t>在地企業創新經營群聚共好</a:t>
            </a:r>
            <a:r>
              <a:rPr lang="zh-TW" altLang="en-US" sz="2000" b="1" spc="-75" dirty="0" smtClean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000" b="1" spc="-75" dirty="0" smtClean="0">
              <a:solidFill>
                <a:srgbClr val="0099CC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spc="-75" dirty="0" smtClean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</a:rPr>
              <a:t>打造</a:t>
            </a:r>
            <a:r>
              <a:rPr lang="zh-TW" altLang="en-US" sz="2000" b="1" spc="-75" dirty="0">
                <a:solidFill>
                  <a:srgbClr val="0099CC"/>
                </a:solidFill>
                <a:latin typeface="微軟正黑體" pitchFamily="34" charset="-120"/>
                <a:ea typeface="微軟正黑體" pitchFamily="34" charset="-120"/>
              </a:rPr>
              <a:t>具有特色魅力的明日城鄉</a:t>
            </a:r>
          </a:p>
        </p:txBody>
      </p:sp>
      <p:sp>
        <p:nvSpPr>
          <p:cNvPr id="145" name="椭圆 34"/>
          <p:cNvSpPr/>
          <p:nvPr/>
        </p:nvSpPr>
        <p:spPr>
          <a:xfrm rot="13174054">
            <a:off x="5071840" y="1821438"/>
            <a:ext cx="1501678" cy="1931246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6" name="组合 168"/>
          <p:cNvGrpSpPr/>
          <p:nvPr/>
        </p:nvGrpSpPr>
        <p:grpSpPr>
          <a:xfrm>
            <a:off x="5695675" y="2024846"/>
            <a:ext cx="528807" cy="737225"/>
            <a:chOff x="8502651" y="2933700"/>
            <a:chExt cx="631825" cy="885825"/>
          </a:xfrm>
          <a:solidFill>
            <a:schemeClr val="bg1"/>
          </a:solidFill>
        </p:grpSpPr>
        <p:sp>
          <p:nvSpPr>
            <p:cNvPr id="147" name="Freeform 52"/>
            <p:cNvSpPr>
              <a:spLocks/>
            </p:cNvSpPr>
            <p:nvPr/>
          </p:nvSpPr>
          <p:spPr bwMode="auto">
            <a:xfrm>
              <a:off x="8680451" y="2933700"/>
              <a:ext cx="276225" cy="377825"/>
            </a:xfrm>
            <a:custGeom>
              <a:avLst/>
              <a:gdLst>
                <a:gd name="T0" fmla="*/ 6 w 158"/>
                <a:gd name="T1" fmla="*/ 102 h 217"/>
                <a:gd name="T2" fmla="*/ 0 w 158"/>
                <a:gd name="T3" fmla="*/ 126 h 217"/>
                <a:gd name="T4" fmla="*/ 6 w 158"/>
                <a:gd name="T5" fmla="*/ 151 h 217"/>
                <a:gd name="T6" fmla="*/ 10 w 158"/>
                <a:gd name="T7" fmla="*/ 145 h 217"/>
                <a:gd name="T8" fmla="*/ 80 w 158"/>
                <a:gd name="T9" fmla="*/ 217 h 217"/>
                <a:gd name="T10" fmla="*/ 147 w 158"/>
                <a:gd name="T11" fmla="*/ 142 h 217"/>
                <a:gd name="T12" fmla="*/ 152 w 158"/>
                <a:gd name="T13" fmla="*/ 150 h 217"/>
                <a:gd name="T14" fmla="*/ 158 w 158"/>
                <a:gd name="T15" fmla="*/ 125 h 217"/>
                <a:gd name="T16" fmla="*/ 152 w 158"/>
                <a:gd name="T17" fmla="*/ 100 h 217"/>
                <a:gd name="T18" fmla="*/ 150 w 158"/>
                <a:gd name="T19" fmla="*/ 102 h 217"/>
                <a:gd name="T20" fmla="*/ 149 w 158"/>
                <a:gd name="T21" fmla="*/ 81 h 217"/>
                <a:gd name="T22" fmla="*/ 91 w 158"/>
                <a:gd name="T23" fmla="*/ 67 h 217"/>
                <a:gd name="T24" fmla="*/ 100 w 158"/>
                <a:gd name="T25" fmla="*/ 70 h 217"/>
                <a:gd name="T26" fmla="*/ 156 w 158"/>
                <a:gd name="T27" fmla="*/ 52 h 217"/>
                <a:gd name="T28" fmla="*/ 27 w 158"/>
                <a:gd name="T29" fmla="*/ 39 h 217"/>
                <a:gd name="T30" fmla="*/ 2 w 158"/>
                <a:gd name="T31" fmla="*/ 56 h 217"/>
                <a:gd name="T32" fmla="*/ 19 w 158"/>
                <a:gd name="T33" fmla="*/ 55 h 217"/>
                <a:gd name="T34" fmla="*/ 8 w 158"/>
                <a:gd name="T35" fmla="*/ 90 h 217"/>
                <a:gd name="T36" fmla="*/ 7 w 158"/>
                <a:gd name="T37" fmla="*/ 102 h 217"/>
                <a:gd name="T38" fmla="*/ 6 w 158"/>
                <a:gd name="T39" fmla="*/ 10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" h="217">
                  <a:moveTo>
                    <a:pt x="6" y="102"/>
                  </a:moveTo>
                  <a:cubicBezTo>
                    <a:pt x="3" y="102"/>
                    <a:pt x="0" y="113"/>
                    <a:pt x="0" y="126"/>
                  </a:cubicBezTo>
                  <a:cubicBezTo>
                    <a:pt x="0" y="140"/>
                    <a:pt x="3" y="151"/>
                    <a:pt x="6" y="151"/>
                  </a:cubicBezTo>
                  <a:cubicBezTo>
                    <a:pt x="8" y="151"/>
                    <a:pt x="9" y="148"/>
                    <a:pt x="10" y="145"/>
                  </a:cubicBezTo>
                  <a:cubicBezTo>
                    <a:pt x="21" y="186"/>
                    <a:pt x="59" y="217"/>
                    <a:pt x="80" y="217"/>
                  </a:cubicBezTo>
                  <a:cubicBezTo>
                    <a:pt x="106" y="217"/>
                    <a:pt x="142" y="188"/>
                    <a:pt x="147" y="142"/>
                  </a:cubicBezTo>
                  <a:cubicBezTo>
                    <a:pt x="148" y="147"/>
                    <a:pt x="150" y="150"/>
                    <a:pt x="152" y="150"/>
                  </a:cubicBezTo>
                  <a:cubicBezTo>
                    <a:pt x="155" y="150"/>
                    <a:pt x="158" y="139"/>
                    <a:pt x="158" y="125"/>
                  </a:cubicBezTo>
                  <a:cubicBezTo>
                    <a:pt x="158" y="111"/>
                    <a:pt x="155" y="100"/>
                    <a:pt x="152" y="100"/>
                  </a:cubicBezTo>
                  <a:cubicBezTo>
                    <a:pt x="151" y="100"/>
                    <a:pt x="150" y="101"/>
                    <a:pt x="150" y="102"/>
                  </a:cubicBezTo>
                  <a:cubicBezTo>
                    <a:pt x="150" y="95"/>
                    <a:pt x="150" y="89"/>
                    <a:pt x="149" y="81"/>
                  </a:cubicBezTo>
                  <a:cubicBezTo>
                    <a:pt x="137" y="90"/>
                    <a:pt x="115" y="78"/>
                    <a:pt x="91" y="67"/>
                  </a:cubicBezTo>
                  <a:cubicBezTo>
                    <a:pt x="94" y="68"/>
                    <a:pt x="97" y="69"/>
                    <a:pt x="100" y="70"/>
                  </a:cubicBezTo>
                  <a:cubicBezTo>
                    <a:pt x="140" y="90"/>
                    <a:pt x="156" y="52"/>
                    <a:pt x="156" y="52"/>
                  </a:cubicBezTo>
                  <a:cubicBezTo>
                    <a:pt x="156" y="52"/>
                    <a:pt x="106" y="0"/>
                    <a:pt x="27" y="39"/>
                  </a:cubicBezTo>
                  <a:cubicBezTo>
                    <a:pt x="20" y="43"/>
                    <a:pt x="11" y="52"/>
                    <a:pt x="2" y="56"/>
                  </a:cubicBezTo>
                  <a:cubicBezTo>
                    <a:pt x="2" y="56"/>
                    <a:pt x="9" y="55"/>
                    <a:pt x="19" y="55"/>
                  </a:cubicBezTo>
                  <a:cubicBezTo>
                    <a:pt x="11" y="60"/>
                    <a:pt x="6" y="71"/>
                    <a:pt x="8" y="90"/>
                  </a:cubicBezTo>
                  <a:cubicBezTo>
                    <a:pt x="7" y="93"/>
                    <a:pt x="7" y="98"/>
                    <a:pt x="7" y="102"/>
                  </a:cubicBezTo>
                  <a:cubicBezTo>
                    <a:pt x="6" y="102"/>
                    <a:pt x="6" y="102"/>
                    <a:pt x="6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chemeClr val="bg1"/>
                </a:solidFill>
              </a:endParaRPr>
            </a:p>
          </p:txBody>
        </p:sp>
        <p:sp>
          <p:nvSpPr>
            <p:cNvPr id="148" name="Freeform 53"/>
            <p:cNvSpPr>
              <a:spLocks noEditPoints="1"/>
            </p:cNvSpPr>
            <p:nvPr/>
          </p:nvSpPr>
          <p:spPr bwMode="auto">
            <a:xfrm>
              <a:off x="8502651" y="3295650"/>
              <a:ext cx="631825" cy="523875"/>
            </a:xfrm>
            <a:custGeom>
              <a:avLst/>
              <a:gdLst>
                <a:gd name="T0" fmla="*/ 322 w 362"/>
                <a:gd name="T1" fmla="*/ 195 h 300"/>
                <a:gd name="T2" fmla="*/ 357 w 362"/>
                <a:gd name="T3" fmla="*/ 63 h 300"/>
                <a:gd name="T4" fmla="*/ 237 w 362"/>
                <a:gd name="T5" fmla="*/ 7 h 300"/>
                <a:gd name="T6" fmla="*/ 230 w 362"/>
                <a:gd name="T7" fmla="*/ 11 h 300"/>
                <a:gd name="T8" fmla="*/ 203 w 362"/>
                <a:gd name="T9" fmla="*/ 124 h 300"/>
                <a:gd name="T10" fmla="*/ 193 w 362"/>
                <a:gd name="T11" fmla="*/ 40 h 300"/>
                <a:gd name="T12" fmla="*/ 196 w 362"/>
                <a:gd name="T13" fmla="*/ 31 h 300"/>
                <a:gd name="T14" fmla="*/ 190 w 362"/>
                <a:gd name="T15" fmla="*/ 21 h 300"/>
                <a:gd name="T16" fmla="*/ 176 w 362"/>
                <a:gd name="T17" fmla="*/ 21 h 300"/>
                <a:gd name="T18" fmla="*/ 169 w 362"/>
                <a:gd name="T19" fmla="*/ 31 h 300"/>
                <a:gd name="T20" fmla="*/ 173 w 362"/>
                <a:gd name="T21" fmla="*/ 39 h 300"/>
                <a:gd name="T22" fmla="*/ 161 w 362"/>
                <a:gd name="T23" fmla="*/ 118 h 300"/>
                <a:gd name="T24" fmla="*/ 161 w 362"/>
                <a:gd name="T25" fmla="*/ 123 h 300"/>
                <a:gd name="T26" fmla="*/ 128 w 362"/>
                <a:gd name="T27" fmla="*/ 7 h 300"/>
                <a:gd name="T28" fmla="*/ 123 w 362"/>
                <a:gd name="T29" fmla="*/ 7 h 300"/>
                <a:gd name="T30" fmla="*/ 4 w 362"/>
                <a:gd name="T31" fmla="*/ 67 h 300"/>
                <a:gd name="T32" fmla="*/ 26 w 362"/>
                <a:gd name="T33" fmla="*/ 221 h 300"/>
                <a:gd name="T34" fmla="*/ 68 w 362"/>
                <a:gd name="T35" fmla="*/ 218 h 300"/>
                <a:gd name="T36" fmla="*/ 76 w 362"/>
                <a:gd name="T37" fmla="*/ 300 h 300"/>
                <a:gd name="T38" fmla="*/ 278 w 362"/>
                <a:gd name="T39" fmla="*/ 300 h 300"/>
                <a:gd name="T40" fmla="*/ 285 w 362"/>
                <a:gd name="T41" fmla="*/ 235 h 300"/>
                <a:gd name="T42" fmla="*/ 286 w 362"/>
                <a:gd name="T43" fmla="*/ 215 h 300"/>
                <a:gd name="T44" fmla="*/ 313 w 362"/>
                <a:gd name="T45" fmla="*/ 221 h 300"/>
                <a:gd name="T46" fmla="*/ 322 w 362"/>
                <a:gd name="T47" fmla="*/ 195 h 300"/>
                <a:gd name="T48" fmla="*/ 289 w 362"/>
                <a:gd name="T49" fmla="*/ 98 h 300"/>
                <a:gd name="T50" fmla="*/ 291 w 362"/>
                <a:gd name="T51" fmla="*/ 101 h 300"/>
                <a:gd name="T52" fmla="*/ 289 w 362"/>
                <a:gd name="T53" fmla="*/ 98 h 300"/>
                <a:gd name="T54" fmla="*/ 73 w 362"/>
                <a:gd name="T55" fmla="*/ 157 h 300"/>
                <a:gd name="T56" fmla="*/ 159 w 362"/>
                <a:gd name="T57" fmla="*/ 149 h 300"/>
                <a:gd name="T58" fmla="*/ 166 w 362"/>
                <a:gd name="T59" fmla="*/ 149 h 300"/>
                <a:gd name="T60" fmla="*/ 180 w 362"/>
                <a:gd name="T61" fmla="*/ 148 h 300"/>
                <a:gd name="T62" fmla="*/ 229 w 362"/>
                <a:gd name="T63" fmla="*/ 146 h 300"/>
                <a:gd name="T64" fmla="*/ 198 w 362"/>
                <a:gd name="T65" fmla="*/ 151 h 300"/>
                <a:gd name="T66" fmla="*/ 195 w 362"/>
                <a:gd name="T67" fmla="*/ 151 h 300"/>
                <a:gd name="T68" fmla="*/ 179 w 362"/>
                <a:gd name="T69" fmla="*/ 154 h 300"/>
                <a:gd name="T70" fmla="*/ 42 w 362"/>
                <a:gd name="T71" fmla="*/ 174 h 300"/>
                <a:gd name="T72" fmla="*/ 68 w 362"/>
                <a:gd name="T73" fmla="*/ 160 h 300"/>
                <a:gd name="T74" fmla="*/ 73 w 362"/>
                <a:gd name="T75" fmla="*/ 157 h 300"/>
                <a:gd name="T76" fmla="*/ 179 w 362"/>
                <a:gd name="T77" fmla="*/ 187 h 300"/>
                <a:gd name="T78" fmla="*/ 171 w 362"/>
                <a:gd name="T79" fmla="*/ 188 h 300"/>
                <a:gd name="T80" fmla="*/ 154 w 362"/>
                <a:gd name="T81" fmla="*/ 190 h 300"/>
                <a:gd name="T82" fmla="*/ 172 w 362"/>
                <a:gd name="T83" fmla="*/ 183 h 300"/>
                <a:gd name="T84" fmla="*/ 182 w 362"/>
                <a:gd name="T85" fmla="*/ 179 h 300"/>
                <a:gd name="T86" fmla="*/ 187 w 362"/>
                <a:gd name="T87" fmla="*/ 177 h 300"/>
                <a:gd name="T88" fmla="*/ 288 w 362"/>
                <a:gd name="T89" fmla="*/ 165 h 300"/>
                <a:gd name="T90" fmla="*/ 306 w 362"/>
                <a:gd name="T91" fmla="*/ 163 h 300"/>
                <a:gd name="T92" fmla="*/ 312 w 362"/>
                <a:gd name="T93" fmla="*/ 169 h 300"/>
                <a:gd name="T94" fmla="*/ 313 w 362"/>
                <a:gd name="T95" fmla="*/ 171 h 300"/>
                <a:gd name="T96" fmla="*/ 179 w 362"/>
                <a:gd name="T97" fmla="*/ 18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2" h="300">
                  <a:moveTo>
                    <a:pt x="322" y="195"/>
                  </a:moveTo>
                  <a:cubicBezTo>
                    <a:pt x="341" y="148"/>
                    <a:pt x="362" y="94"/>
                    <a:pt x="357" y="63"/>
                  </a:cubicBezTo>
                  <a:cubicBezTo>
                    <a:pt x="356" y="43"/>
                    <a:pt x="289" y="0"/>
                    <a:pt x="237" y="7"/>
                  </a:cubicBezTo>
                  <a:cubicBezTo>
                    <a:pt x="237" y="7"/>
                    <a:pt x="235" y="9"/>
                    <a:pt x="230" y="11"/>
                  </a:cubicBezTo>
                  <a:cubicBezTo>
                    <a:pt x="203" y="124"/>
                    <a:pt x="203" y="124"/>
                    <a:pt x="203" y="124"/>
                  </a:cubicBezTo>
                  <a:cubicBezTo>
                    <a:pt x="193" y="40"/>
                    <a:pt x="193" y="40"/>
                    <a:pt x="193" y="40"/>
                  </a:cubicBezTo>
                  <a:cubicBezTo>
                    <a:pt x="196" y="31"/>
                    <a:pt x="196" y="31"/>
                    <a:pt x="196" y="31"/>
                  </a:cubicBezTo>
                  <a:cubicBezTo>
                    <a:pt x="190" y="21"/>
                    <a:pt x="190" y="21"/>
                    <a:pt x="190" y="21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69" y="31"/>
                    <a:pt x="169" y="31"/>
                    <a:pt x="169" y="31"/>
                  </a:cubicBezTo>
                  <a:cubicBezTo>
                    <a:pt x="173" y="39"/>
                    <a:pt x="173" y="39"/>
                    <a:pt x="173" y="39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7" y="7"/>
                    <a:pt x="125" y="7"/>
                    <a:pt x="123" y="7"/>
                  </a:cubicBezTo>
                  <a:cubicBezTo>
                    <a:pt x="71" y="14"/>
                    <a:pt x="5" y="32"/>
                    <a:pt x="4" y="67"/>
                  </a:cubicBezTo>
                  <a:cubicBezTo>
                    <a:pt x="0" y="83"/>
                    <a:pt x="18" y="183"/>
                    <a:pt x="26" y="221"/>
                  </a:cubicBezTo>
                  <a:cubicBezTo>
                    <a:pt x="35" y="226"/>
                    <a:pt x="54" y="222"/>
                    <a:pt x="68" y="218"/>
                  </a:cubicBezTo>
                  <a:cubicBezTo>
                    <a:pt x="72" y="260"/>
                    <a:pt x="75" y="292"/>
                    <a:pt x="76" y="300"/>
                  </a:cubicBezTo>
                  <a:cubicBezTo>
                    <a:pt x="278" y="300"/>
                    <a:pt x="278" y="300"/>
                    <a:pt x="278" y="300"/>
                  </a:cubicBezTo>
                  <a:cubicBezTo>
                    <a:pt x="279" y="293"/>
                    <a:pt x="282" y="269"/>
                    <a:pt x="285" y="235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313" y="221"/>
                    <a:pt x="313" y="221"/>
                    <a:pt x="313" y="221"/>
                  </a:cubicBezTo>
                  <a:lnTo>
                    <a:pt x="322" y="195"/>
                  </a:lnTo>
                  <a:close/>
                  <a:moveTo>
                    <a:pt x="289" y="98"/>
                  </a:moveTo>
                  <a:cubicBezTo>
                    <a:pt x="290" y="96"/>
                    <a:pt x="290" y="98"/>
                    <a:pt x="291" y="101"/>
                  </a:cubicBezTo>
                  <a:cubicBezTo>
                    <a:pt x="289" y="100"/>
                    <a:pt x="288" y="99"/>
                    <a:pt x="289" y="98"/>
                  </a:cubicBezTo>
                  <a:close/>
                  <a:moveTo>
                    <a:pt x="73" y="157"/>
                  </a:moveTo>
                  <a:cubicBezTo>
                    <a:pt x="159" y="149"/>
                    <a:pt x="159" y="149"/>
                    <a:pt x="159" y="149"/>
                  </a:cubicBezTo>
                  <a:cubicBezTo>
                    <a:pt x="166" y="149"/>
                    <a:pt x="166" y="149"/>
                    <a:pt x="166" y="149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229" y="146"/>
                    <a:pt x="229" y="146"/>
                    <a:pt x="229" y="146"/>
                  </a:cubicBezTo>
                  <a:cubicBezTo>
                    <a:pt x="198" y="151"/>
                    <a:pt x="198" y="151"/>
                    <a:pt x="198" y="151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79" y="154"/>
                    <a:pt x="179" y="154"/>
                    <a:pt x="179" y="154"/>
                  </a:cubicBezTo>
                  <a:cubicBezTo>
                    <a:pt x="42" y="174"/>
                    <a:pt x="42" y="174"/>
                    <a:pt x="42" y="174"/>
                  </a:cubicBezTo>
                  <a:cubicBezTo>
                    <a:pt x="68" y="160"/>
                    <a:pt x="68" y="160"/>
                    <a:pt x="68" y="160"/>
                  </a:cubicBezTo>
                  <a:lnTo>
                    <a:pt x="73" y="157"/>
                  </a:lnTo>
                  <a:close/>
                  <a:moveTo>
                    <a:pt x="179" y="187"/>
                  </a:moveTo>
                  <a:cubicBezTo>
                    <a:pt x="171" y="188"/>
                    <a:pt x="171" y="188"/>
                    <a:pt x="171" y="188"/>
                  </a:cubicBezTo>
                  <a:cubicBezTo>
                    <a:pt x="154" y="190"/>
                    <a:pt x="154" y="190"/>
                    <a:pt x="154" y="190"/>
                  </a:cubicBezTo>
                  <a:cubicBezTo>
                    <a:pt x="172" y="183"/>
                    <a:pt x="172" y="183"/>
                    <a:pt x="172" y="183"/>
                  </a:cubicBezTo>
                  <a:cubicBezTo>
                    <a:pt x="182" y="179"/>
                    <a:pt x="182" y="179"/>
                    <a:pt x="182" y="179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288" y="165"/>
                    <a:pt x="288" y="165"/>
                    <a:pt x="288" y="165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2" y="169"/>
                    <a:pt x="312" y="169"/>
                    <a:pt x="312" y="169"/>
                  </a:cubicBezTo>
                  <a:cubicBezTo>
                    <a:pt x="313" y="171"/>
                    <a:pt x="313" y="171"/>
                    <a:pt x="313" y="171"/>
                  </a:cubicBezTo>
                  <a:lnTo>
                    <a:pt x="179" y="1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chemeClr val="bg1"/>
                </a:solidFill>
              </a:endParaRPr>
            </a:p>
          </p:txBody>
        </p:sp>
      </p:grpSp>
      <p:sp>
        <p:nvSpPr>
          <p:cNvPr id="149" name="矩形 148"/>
          <p:cNvSpPr/>
          <p:nvPr/>
        </p:nvSpPr>
        <p:spPr>
          <a:xfrm>
            <a:off x="5253351" y="2784348"/>
            <a:ext cx="1415772" cy="461665"/>
          </a:xfrm>
          <a:prstGeom prst="rect">
            <a:avLst/>
          </a:prstGeom>
          <a:ln w="19050" cap="sq">
            <a:noFill/>
          </a:ln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人才培育</a:t>
            </a:r>
            <a:endParaRPr lang="zh-TW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50" name="文字方塊 149"/>
          <p:cNvSpPr txBox="1"/>
          <p:nvPr/>
        </p:nvSpPr>
        <p:spPr>
          <a:xfrm>
            <a:off x="744237" y="1123616"/>
            <a:ext cx="3570208" cy="584775"/>
          </a:xfrm>
          <a:prstGeom prst="rect">
            <a:avLst/>
          </a:prstGeom>
          <a:solidFill>
            <a:srgbClr val="0099CC"/>
          </a:solidFill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群聚共好 魅力城鄉</a:t>
            </a:r>
            <a:endParaRPr lang="zh-TW" altLang="en-US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1" name="椭圆 34"/>
          <p:cNvSpPr/>
          <p:nvPr/>
        </p:nvSpPr>
        <p:spPr>
          <a:xfrm rot="14505821">
            <a:off x="6551831" y="3583993"/>
            <a:ext cx="1501678" cy="1931246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6764752" y="4592579"/>
            <a:ext cx="1415772" cy="461665"/>
          </a:xfrm>
          <a:prstGeom prst="rect">
            <a:avLst/>
          </a:prstGeom>
          <a:ln w="19050" cap="sq">
            <a:noFill/>
          </a:ln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公私協力</a:t>
            </a:r>
            <a:endParaRPr lang="zh-TW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153" name="组合 232"/>
          <p:cNvGrpSpPr/>
          <p:nvPr/>
        </p:nvGrpSpPr>
        <p:grpSpPr>
          <a:xfrm>
            <a:off x="7045350" y="3965704"/>
            <a:ext cx="889829" cy="617710"/>
            <a:chOff x="5626101" y="3128962"/>
            <a:chExt cx="925512" cy="646113"/>
          </a:xfrm>
          <a:solidFill>
            <a:schemeClr val="bg1"/>
          </a:solidFill>
        </p:grpSpPr>
        <p:sp>
          <p:nvSpPr>
            <p:cNvPr id="154" name="Freeform 182"/>
            <p:cNvSpPr>
              <a:spLocks noEditPoints="1"/>
            </p:cNvSpPr>
            <p:nvPr/>
          </p:nvSpPr>
          <p:spPr bwMode="auto">
            <a:xfrm>
              <a:off x="6297613" y="3178175"/>
              <a:ext cx="254000" cy="306388"/>
            </a:xfrm>
            <a:custGeom>
              <a:avLst/>
              <a:gdLst>
                <a:gd name="T0" fmla="*/ 51 w 146"/>
                <a:gd name="T1" fmla="*/ 0 h 175"/>
                <a:gd name="T2" fmla="*/ 0 w 146"/>
                <a:gd name="T3" fmla="*/ 37 h 175"/>
                <a:gd name="T4" fmla="*/ 55 w 146"/>
                <a:gd name="T5" fmla="*/ 93 h 175"/>
                <a:gd name="T6" fmla="*/ 94 w 146"/>
                <a:gd name="T7" fmla="*/ 175 h 175"/>
                <a:gd name="T8" fmla="*/ 146 w 146"/>
                <a:gd name="T9" fmla="*/ 137 h 175"/>
                <a:gd name="T10" fmla="*/ 106 w 146"/>
                <a:gd name="T11" fmla="*/ 67 h 175"/>
                <a:gd name="T12" fmla="*/ 51 w 146"/>
                <a:gd name="T13" fmla="*/ 0 h 175"/>
                <a:gd name="T14" fmla="*/ 120 w 146"/>
                <a:gd name="T15" fmla="*/ 130 h 175"/>
                <a:gd name="T16" fmla="*/ 109 w 146"/>
                <a:gd name="T17" fmla="*/ 140 h 175"/>
                <a:gd name="T18" fmla="*/ 98 w 146"/>
                <a:gd name="T19" fmla="*/ 130 h 175"/>
                <a:gd name="T20" fmla="*/ 109 w 146"/>
                <a:gd name="T21" fmla="*/ 119 h 175"/>
                <a:gd name="T22" fmla="*/ 120 w 146"/>
                <a:gd name="T23" fmla="*/ 13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75">
                  <a:moveTo>
                    <a:pt x="51" y="0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30" y="57"/>
                    <a:pt x="55" y="93"/>
                  </a:cubicBezTo>
                  <a:cubicBezTo>
                    <a:pt x="80" y="130"/>
                    <a:pt x="94" y="175"/>
                    <a:pt x="94" y="175"/>
                  </a:cubicBezTo>
                  <a:cubicBezTo>
                    <a:pt x="146" y="137"/>
                    <a:pt x="146" y="137"/>
                    <a:pt x="146" y="137"/>
                  </a:cubicBezTo>
                  <a:cubicBezTo>
                    <a:pt x="146" y="137"/>
                    <a:pt x="133" y="105"/>
                    <a:pt x="106" y="67"/>
                  </a:cubicBezTo>
                  <a:cubicBezTo>
                    <a:pt x="79" y="29"/>
                    <a:pt x="51" y="0"/>
                    <a:pt x="51" y="0"/>
                  </a:cubicBezTo>
                  <a:close/>
                  <a:moveTo>
                    <a:pt x="120" y="130"/>
                  </a:moveTo>
                  <a:cubicBezTo>
                    <a:pt x="120" y="136"/>
                    <a:pt x="115" y="140"/>
                    <a:pt x="109" y="140"/>
                  </a:cubicBezTo>
                  <a:cubicBezTo>
                    <a:pt x="103" y="140"/>
                    <a:pt x="98" y="136"/>
                    <a:pt x="98" y="130"/>
                  </a:cubicBezTo>
                  <a:cubicBezTo>
                    <a:pt x="98" y="124"/>
                    <a:pt x="103" y="119"/>
                    <a:pt x="109" y="119"/>
                  </a:cubicBezTo>
                  <a:cubicBezTo>
                    <a:pt x="115" y="119"/>
                    <a:pt x="120" y="124"/>
                    <a:pt x="120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rgbClr val="424953"/>
                </a:solidFill>
              </a:endParaRPr>
            </a:p>
          </p:txBody>
        </p:sp>
        <p:sp>
          <p:nvSpPr>
            <p:cNvPr id="155" name="Freeform 183"/>
            <p:cNvSpPr>
              <a:spLocks noEditPoints="1"/>
            </p:cNvSpPr>
            <p:nvPr/>
          </p:nvSpPr>
          <p:spPr bwMode="auto">
            <a:xfrm>
              <a:off x="5626101" y="3128962"/>
              <a:ext cx="827088" cy="646113"/>
            </a:xfrm>
            <a:custGeom>
              <a:avLst/>
              <a:gdLst>
                <a:gd name="T0" fmla="*/ 57 w 474"/>
                <a:gd name="T1" fmla="*/ 181 h 371"/>
                <a:gd name="T2" fmla="*/ 70 w 474"/>
                <a:gd name="T3" fmla="*/ 164 h 371"/>
                <a:gd name="T4" fmla="*/ 62 w 474"/>
                <a:gd name="T5" fmla="*/ 227 h 371"/>
                <a:gd name="T6" fmla="*/ 98 w 474"/>
                <a:gd name="T7" fmla="*/ 284 h 371"/>
                <a:gd name="T8" fmla="*/ 133 w 474"/>
                <a:gd name="T9" fmla="*/ 321 h 371"/>
                <a:gd name="T10" fmla="*/ 175 w 474"/>
                <a:gd name="T11" fmla="*/ 324 h 371"/>
                <a:gd name="T12" fmla="*/ 215 w 474"/>
                <a:gd name="T13" fmla="*/ 355 h 371"/>
                <a:gd name="T14" fmla="*/ 244 w 474"/>
                <a:gd name="T15" fmla="*/ 371 h 371"/>
                <a:gd name="T16" fmla="*/ 272 w 474"/>
                <a:gd name="T17" fmla="*/ 353 h 371"/>
                <a:gd name="T18" fmla="*/ 317 w 474"/>
                <a:gd name="T19" fmla="*/ 354 h 371"/>
                <a:gd name="T20" fmla="*/ 333 w 474"/>
                <a:gd name="T21" fmla="*/ 337 h 371"/>
                <a:gd name="T22" fmla="*/ 367 w 474"/>
                <a:gd name="T23" fmla="*/ 299 h 371"/>
                <a:gd name="T24" fmla="*/ 389 w 474"/>
                <a:gd name="T25" fmla="*/ 247 h 371"/>
                <a:gd name="T26" fmla="*/ 364 w 474"/>
                <a:gd name="T27" fmla="*/ 235 h 371"/>
                <a:gd name="T28" fmla="*/ 375 w 474"/>
                <a:gd name="T29" fmla="*/ 260 h 371"/>
                <a:gd name="T30" fmla="*/ 360 w 474"/>
                <a:gd name="T31" fmla="*/ 281 h 371"/>
                <a:gd name="T32" fmla="*/ 341 w 474"/>
                <a:gd name="T33" fmla="*/ 265 h 371"/>
                <a:gd name="T34" fmla="*/ 282 w 474"/>
                <a:gd name="T35" fmla="*/ 206 h 371"/>
                <a:gd name="T36" fmla="*/ 269 w 474"/>
                <a:gd name="T37" fmla="*/ 219 h 371"/>
                <a:gd name="T38" fmla="*/ 328 w 474"/>
                <a:gd name="T39" fmla="*/ 278 h 371"/>
                <a:gd name="T40" fmla="*/ 334 w 474"/>
                <a:gd name="T41" fmla="*/ 284 h 371"/>
                <a:gd name="T42" fmla="*/ 348 w 474"/>
                <a:gd name="T43" fmla="*/ 298 h 371"/>
                <a:gd name="T44" fmla="*/ 317 w 474"/>
                <a:gd name="T45" fmla="*/ 307 h 371"/>
                <a:gd name="T46" fmla="*/ 311 w 474"/>
                <a:gd name="T47" fmla="*/ 302 h 371"/>
                <a:gd name="T48" fmla="*/ 238 w 474"/>
                <a:gd name="T49" fmla="*/ 244 h 371"/>
                <a:gd name="T50" fmla="*/ 296 w 474"/>
                <a:gd name="T51" fmla="*/ 312 h 371"/>
                <a:gd name="T52" fmla="*/ 309 w 474"/>
                <a:gd name="T53" fmla="*/ 327 h 371"/>
                <a:gd name="T54" fmla="*/ 280 w 474"/>
                <a:gd name="T55" fmla="*/ 336 h 371"/>
                <a:gd name="T56" fmla="*/ 275 w 474"/>
                <a:gd name="T57" fmla="*/ 331 h 371"/>
                <a:gd name="T58" fmla="*/ 273 w 474"/>
                <a:gd name="T59" fmla="*/ 329 h 371"/>
                <a:gd name="T60" fmla="*/ 217 w 474"/>
                <a:gd name="T61" fmla="*/ 288 h 371"/>
                <a:gd name="T62" fmla="*/ 250 w 474"/>
                <a:gd name="T63" fmla="*/ 332 h 371"/>
                <a:gd name="T64" fmla="*/ 259 w 474"/>
                <a:gd name="T65" fmla="*/ 344 h 371"/>
                <a:gd name="T66" fmla="*/ 229 w 474"/>
                <a:gd name="T67" fmla="*/ 347 h 371"/>
                <a:gd name="T68" fmla="*/ 224 w 474"/>
                <a:gd name="T69" fmla="*/ 343 h 371"/>
                <a:gd name="T70" fmla="*/ 222 w 474"/>
                <a:gd name="T71" fmla="*/ 341 h 371"/>
                <a:gd name="T72" fmla="*/ 187 w 474"/>
                <a:gd name="T73" fmla="*/ 313 h 371"/>
                <a:gd name="T74" fmla="*/ 174 w 474"/>
                <a:gd name="T75" fmla="*/ 258 h 371"/>
                <a:gd name="T76" fmla="*/ 134 w 474"/>
                <a:gd name="T77" fmla="*/ 206 h 371"/>
                <a:gd name="T78" fmla="*/ 100 w 474"/>
                <a:gd name="T79" fmla="*/ 188 h 371"/>
                <a:gd name="T80" fmla="*/ 112 w 474"/>
                <a:gd name="T81" fmla="*/ 113 h 371"/>
                <a:gd name="T82" fmla="*/ 116 w 474"/>
                <a:gd name="T83" fmla="*/ 109 h 371"/>
                <a:gd name="T84" fmla="*/ 202 w 474"/>
                <a:gd name="T85" fmla="*/ 99 h 371"/>
                <a:gd name="T86" fmla="*/ 201 w 474"/>
                <a:gd name="T87" fmla="*/ 145 h 371"/>
                <a:gd name="T88" fmla="*/ 368 w 474"/>
                <a:gd name="T89" fmla="*/ 226 h 371"/>
                <a:gd name="T90" fmla="*/ 456 w 474"/>
                <a:gd name="T91" fmla="*/ 172 h 371"/>
                <a:gd name="T92" fmla="*/ 344 w 474"/>
                <a:gd name="T93" fmla="*/ 104 h 371"/>
                <a:gd name="T94" fmla="*/ 217 w 474"/>
                <a:gd name="T95" fmla="*/ 87 h 371"/>
                <a:gd name="T96" fmla="*/ 187 w 474"/>
                <a:gd name="T97" fmla="*/ 62 h 371"/>
                <a:gd name="T98" fmla="*/ 190 w 474"/>
                <a:gd name="T99" fmla="*/ 47 h 371"/>
                <a:gd name="T100" fmla="*/ 135 w 474"/>
                <a:gd name="T101" fmla="*/ 1 h 371"/>
                <a:gd name="T102" fmla="*/ 3 w 474"/>
                <a:gd name="T103" fmla="*/ 120 h 371"/>
                <a:gd name="T104" fmla="*/ 49 w 474"/>
                <a:gd name="T105" fmla="*/ 179 h 371"/>
                <a:gd name="T106" fmla="*/ 76 w 474"/>
                <a:gd name="T107" fmla="*/ 65 h 371"/>
                <a:gd name="T108" fmla="*/ 168 w 474"/>
                <a:gd name="T109" fmla="*/ 51 h 371"/>
                <a:gd name="T110" fmla="*/ 65 w 474"/>
                <a:gd name="T111" fmla="*/ 139 h 371"/>
                <a:gd name="T112" fmla="*/ 22 w 474"/>
                <a:gd name="T113" fmla="*/ 125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74" h="371">
                  <a:moveTo>
                    <a:pt x="56" y="181"/>
                  </a:moveTo>
                  <a:cubicBezTo>
                    <a:pt x="56" y="181"/>
                    <a:pt x="57" y="181"/>
                    <a:pt x="57" y="181"/>
                  </a:cubicBezTo>
                  <a:cubicBezTo>
                    <a:pt x="60" y="181"/>
                    <a:pt x="63" y="179"/>
                    <a:pt x="64" y="176"/>
                  </a:cubicBezTo>
                  <a:cubicBezTo>
                    <a:pt x="64" y="176"/>
                    <a:pt x="66" y="171"/>
                    <a:pt x="70" y="164"/>
                  </a:cubicBezTo>
                  <a:cubicBezTo>
                    <a:pt x="85" y="198"/>
                    <a:pt x="85" y="198"/>
                    <a:pt x="85" y="198"/>
                  </a:cubicBezTo>
                  <a:cubicBezTo>
                    <a:pt x="73" y="206"/>
                    <a:pt x="60" y="218"/>
                    <a:pt x="62" y="227"/>
                  </a:cubicBezTo>
                  <a:cubicBezTo>
                    <a:pt x="66" y="245"/>
                    <a:pt x="75" y="268"/>
                    <a:pt x="87" y="270"/>
                  </a:cubicBezTo>
                  <a:cubicBezTo>
                    <a:pt x="100" y="272"/>
                    <a:pt x="98" y="284"/>
                    <a:pt x="98" y="284"/>
                  </a:cubicBezTo>
                  <a:cubicBezTo>
                    <a:pt x="98" y="284"/>
                    <a:pt x="112" y="318"/>
                    <a:pt x="123" y="316"/>
                  </a:cubicBezTo>
                  <a:cubicBezTo>
                    <a:pt x="133" y="314"/>
                    <a:pt x="133" y="321"/>
                    <a:pt x="133" y="321"/>
                  </a:cubicBezTo>
                  <a:cubicBezTo>
                    <a:pt x="133" y="321"/>
                    <a:pt x="133" y="339"/>
                    <a:pt x="146" y="337"/>
                  </a:cubicBezTo>
                  <a:cubicBezTo>
                    <a:pt x="152" y="336"/>
                    <a:pt x="164" y="331"/>
                    <a:pt x="175" y="324"/>
                  </a:cubicBezTo>
                  <a:cubicBezTo>
                    <a:pt x="215" y="355"/>
                    <a:pt x="215" y="355"/>
                    <a:pt x="215" y="355"/>
                  </a:cubicBezTo>
                  <a:cubicBezTo>
                    <a:pt x="215" y="355"/>
                    <a:pt x="215" y="355"/>
                    <a:pt x="215" y="355"/>
                  </a:cubicBezTo>
                  <a:cubicBezTo>
                    <a:pt x="216" y="356"/>
                    <a:pt x="218" y="357"/>
                    <a:pt x="219" y="359"/>
                  </a:cubicBezTo>
                  <a:cubicBezTo>
                    <a:pt x="227" y="364"/>
                    <a:pt x="234" y="371"/>
                    <a:pt x="244" y="371"/>
                  </a:cubicBezTo>
                  <a:cubicBezTo>
                    <a:pt x="250" y="371"/>
                    <a:pt x="256" y="368"/>
                    <a:pt x="264" y="363"/>
                  </a:cubicBezTo>
                  <a:cubicBezTo>
                    <a:pt x="267" y="360"/>
                    <a:pt x="270" y="356"/>
                    <a:pt x="272" y="353"/>
                  </a:cubicBezTo>
                  <a:cubicBezTo>
                    <a:pt x="279" y="360"/>
                    <a:pt x="286" y="365"/>
                    <a:pt x="295" y="365"/>
                  </a:cubicBezTo>
                  <a:cubicBezTo>
                    <a:pt x="302" y="365"/>
                    <a:pt x="309" y="362"/>
                    <a:pt x="317" y="354"/>
                  </a:cubicBezTo>
                  <a:cubicBezTo>
                    <a:pt x="323" y="348"/>
                    <a:pt x="327" y="342"/>
                    <a:pt x="328" y="336"/>
                  </a:cubicBezTo>
                  <a:cubicBezTo>
                    <a:pt x="329" y="336"/>
                    <a:pt x="331" y="337"/>
                    <a:pt x="333" y="337"/>
                  </a:cubicBezTo>
                  <a:cubicBezTo>
                    <a:pt x="339" y="337"/>
                    <a:pt x="347" y="334"/>
                    <a:pt x="355" y="326"/>
                  </a:cubicBezTo>
                  <a:cubicBezTo>
                    <a:pt x="365" y="316"/>
                    <a:pt x="368" y="306"/>
                    <a:pt x="367" y="299"/>
                  </a:cubicBezTo>
                  <a:cubicBezTo>
                    <a:pt x="375" y="296"/>
                    <a:pt x="381" y="291"/>
                    <a:pt x="383" y="288"/>
                  </a:cubicBezTo>
                  <a:cubicBezTo>
                    <a:pt x="401" y="271"/>
                    <a:pt x="395" y="254"/>
                    <a:pt x="389" y="247"/>
                  </a:cubicBezTo>
                  <a:cubicBezTo>
                    <a:pt x="376" y="235"/>
                    <a:pt x="376" y="235"/>
                    <a:pt x="376" y="235"/>
                  </a:cubicBezTo>
                  <a:cubicBezTo>
                    <a:pt x="373" y="232"/>
                    <a:pt x="367" y="232"/>
                    <a:pt x="364" y="235"/>
                  </a:cubicBezTo>
                  <a:cubicBezTo>
                    <a:pt x="360" y="239"/>
                    <a:pt x="360" y="245"/>
                    <a:pt x="364" y="248"/>
                  </a:cubicBezTo>
                  <a:cubicBezTo>
                    <a:pt x="375" y="260"/>
                    <a:pt x="375" y="260"/>
                    <a:pt x="375" y="260"/>
                  </a:cubicBezTo>
                  <a:cubicBezTo>
                    <a:pt x="375" y="260"/>
                    <a:pt x="380" y="266"/>
                    <a:pt x="370" y="275"/>
                  </a:cubicBezTo>
                  <a:cubicBezTo>
                    <a:pt x="363" y="282"/>
                    <a:pt x="361" y="281"/>
                    <a:pt x="360" y="281"/>
                  </a:cubicBezTo>
                  <a:cubicBezTo>
                    <a:pt x="356" y="280"/>
                    <a:pt x="351" y="275"/>
                    <a:pt x="346" y="270"/>
                  </a:cubicBezTo>
                  <a:cubicBezTo>
                    <a:pt x="344" y="268"/>
                    <a:pt x="343" y="267"/>
                    <a:pt x="341" y="265"/>
                  </a:cubicBezTo>
                  <a:cubicBezTo>
                    <a:pt x="341" y="265"/>
                    <a:pt x="341" y="265"/>
                    <a:pt x="341" y="265"/>
                  </a:cubicBezTo>
                  <a:cubicBezTo>
                    <a:pt x="282" y="206"/>
                    <a:pt x="282" y="206"/>
                    <a:pt x="282" y="206"/>
                  </a:cubicBezTo>
                  <a:cubicBezTo>
                    <a:pt x="278" y="202"/>
                    <a:pt x="273" y="202"/>
                    <a:pt x="269" y="206"/>
                  </a:cubicBezTo>
                  <a:cubicBezTo>
                    <a:pt x="266" y="210"/>
                    <a:pt x="266" y="215"/>
                    <a:pt x="269" y="219"/>
                  </a:cubicBezTo>
                  <a:cubicBezTo>
                    <a:pt x="328" y="278"/>
                    <a:pt x="328" y="278"/>
                    <a:pt x="328" y="278"/>
                  </a:cubicBezTo>
                  <a:cubicBezTo>
                    <a:pt x="328" y="278"/>
                    <a:pt x="328" y="278"/>
                    <a:pt x="328" y="278"/>
                  </a:cubicBezTo>
                  <a:cubicBezTo>
                    <a:pt x="333" y="283"/>
                    <a:pt x="333" y="283"/>
                    <a:pt x="333" y="283"/>
                  </a:cubicBezTo>
                  <a:cubicBezTo>
                    <a:pt x="333" y="283"/>
                    <a:pt x="334" y="283"/>
                    <a:pt x="334" y="284"/>
                  </a:cubicBezTo>
                  <a:cubicBezTo>
                    <a:pt x="334" y="285"/>
                    <a:pt x="335" y="285"/>
                    <a:pt x="336" y="286"/>
                  </a:cubicBezTo>
                  <a:cubicBezTo>
                    <a:pt x="348" y="298"/>
                    <a:pt x="348" y="298"/>
                    <a:pt x="348" y="298"/>
                  </a:cubicBezTo>
                  <a:cubicBezTo>
                    <a:pt x="348" y="298"/>
                    <a:pt x="353" y="303"/>
                    <a:pt x="343" y="312"/>
                  </a:cubicBezTo>
                  <a:cubicBezTo>
                    <a:pt x="333" y="322"/>
                    <a:pt x="331" y="320"/>
                    <a:pt x="317" y="307"/>
                  </a:cubicBezTo>
                  <a:cubicBezTo>
                    <a:pt x="315" y="305"/>
                    <a:pt x="313" y="304"/>
                    <a:pt x="312" y="302"/>
                  </a:cubicBezTo>
                  <a:cubicBezTo>
                    <a:pt x="312" y="302"/>
                    <a:pt x="312" y="302"/>
                    <a:pt x="311" y="302"/>
                  </a:cubicBezTo>
                  <a:cubicBezTo>
                    <a:pt x="251" y="244"/>
                    <a:pt x="251" y="244"/>
                    <a:pt x="251" y="244"/>
                  </a:cubicBezTo>
                  <a:cubicBezTo>
                    <a:pt x="247" y="240"/>
                    <a:pt x="241" y="241"/>
                    <a:pt x="238" y="244"/>
                  </a:cubicBezTo>
                  <a:cubicBezTo>
                    <a:pt x="234" y="248"/>
                    <a:pt x="235" y="254"/>
                    <a:pt x="238" y="257"/>
                  </a:cubicBezTo>
                  <a:cubicBezTo>
                    <a:pt x="296" y="312"/>
                    <a:pt x="296" y="312"/>
                    <a:pt x="296" y="312"/>
                  </a:cubicBezTo>
                  <a:cubicBezTo>
                    <a:pt x="296" y="313"/>
                    <a:pt x="297" y="315"/>
                    <a:pt x="298" y="316"/>
                  </a:cubicBezTo>
                  <a:cubicBezTo>
                    <a:pt x="309" y="327"/>
                    <a:pt x="309" y="327"/>
                    <a:pt x="309" y="327"/>
                  </a:cubicBezTo>
                  <a:cubicBezTo>
                    <a:pt x="311" y="328"/>
                    <a:pt x="313" y="333"/>
                    <a:pt x="305" y="342"/>
                  </a:cubicBezTo>
                  <a:cubicBezTo>
                    <a:pt x="295" y="351"/>
                    <a:pt x="293" y="350"/>
                    <a:pt x="280" y="336"/>
                  </a:cubicBezTo>
                  <a:cubicBezTo>
                    <a:pt x="278" y="335"/>
                    <a:pt x="277" y="333"/>
                    <a:pt x="276" y="332"/>
                  </a:cubicBezTo>
                  <a:cubicBezTo>
                    <a:pt x="275" y="332"/>
                    <a:pt x="275" y="332"/>
                    <a:pt x="275" y="331"/>
                  </a:cubicBezTo>
                  <a:cubicBezTo>
                    <a:pt x="273" y="329"/>
                    <a:pt x="273" y="329"/>
                    <a:pt x="273" y="329"/>
                  </a:cubicBezTo>
                  <a:cubicBezTo>
                    <a:pt x="273" y="329"/>
                    <a:pt x="273" y="329"/>
                    <a:pt x="273" y="329"/>
                  </a:cubicBezTo>
                  <a:cubicBezTo>
                    <a:pt x="230" y="287"/>
                    <a:pt x="230" y="287"/>
                    <a:pt x="230" y="287"/>
                  </a:cubicBezTo>
                  <a:cubicBezTo>
                    <a:pt x="226" y="284"/>
                    <a:pt x="221" y="284"/>
                    <a:pt x="217" y="288"/>
                  </a:cubicBezTo>
                  <a:cubicBezTo>
                    <a:pt x="214" y="291"/>
                    <a:pt x="214" y="297"/>
                    <a:pt x="217" y="300"/>
                  </a:cubicBezTo>
                  <a:cubicBezTo>
                    <a:pt x="250" y="332"/>
                    <a:pt x="250" y="332"/>
                    <a:pt x="250" y="332"/>
                  </a:cubicBezTo>
                  <a:cubicBezTo>
                    <a:pt x="259" y="341"/>
                    <a:pt x="259" y="341"/>
                    <a:pt x="259" y="341"/>
                  </a:cubicBezTo>
                  <a:cubicBezTo>
                    <a:pt x="259" y="341"/>
                    <a:pt x="260" y="342"/>
                    <a:pt x="259" y="344"/>
                  </a:cubicBezTo>
                  <a:cubicBezTo>
                    <a:pt x="259" y="346"/>
                    <a:pt x="257" y="348"/>
                    <a:pt x="254" y="351"/>
                  </a:cubicBezTo>
                  <a:cubicBezTo>
                    <a:pt x="244" y="359"/>
                    <a:pt x="241" y="357"/>
                    <a:pt x="229" y="347"/>
                  </a:cubicBezTo>
                  <a:cubicBezTo>
                    <a:pt x="224" y="343"/>
                    <a:pt x="224" y="343"/>
                    <a:pt x="224" y="343"/>
                  </a:cubicBezTo>
                  <a:cubicBezTo>
                    <a:pt x="224" y="343"/>
                    <a:pt x="224" y="343"/>
                    <a:pt x="224" y="343"/>
                  </a:cubicBezTo>
                  <a:cubicBezTo>
                    <a:pt x="224" y="343"/>
                    <a:pt x="224" y="343"/>
                    <a:pt x="224" y="343"/>
                  </a:cubicBezTo>
                  <a:cubicBezTo>
                    <a:pt x="222" y="341"/>
                    <a:pt x="222" y="341"/>
                    <a:pt x="222" y="341"/>
                  </a:cubicBezTo>
                  <a:cubicBezTo>
                    <a:pt x="222" y="341"/>
                    <a:pt x="222" y="341"/>
                    <a:pt x="222" y="341"/>
                  </a:cubicBezTo>
                  <a:cubicBezTo>
                    <a:pt x="187" y="313"/>
                    <a:pt x="187" y="313"/>
                    <a:pt x="187" y="313"/>
                  </a:cubicBezTo>
                  <a:cubicBezTo>
                    <a:pt x="191" y="308"/>
                    <a:pt x="195" y="301"/>
                    <a:pt x="195" y="295"/>
                  </a:cubicBezTo>
                  <a:cubicBezTo>
                    <a:pt x="197" y="272"/>
                    <a:pt x="174" y="258"/>
                    <a:pt x="174" y="258"/>
                  </a:cubicBezTo>
                  <a:cubicBezTo>
                    <a:pt x="174" y="258"/>
                    <a:pt x="172" y="241"/>
                    <a:pt x="156" y="233"/>
                  </a:cubicBezTo>
                  <a:cubicBezTo>
                    <a:pt x="149" y="229"/>
                    <a:pt x="151" y="216"/>
                    <a:pt x="134" y="206"/>
                  </a:cubicBezTo>
                  <a:cubicBezTo>
                    <a:pt x="128" y="202"/>
                    <a:pt x="123" y="181"/>
                    <a:pt x="105" y="185"/>
                  </a:cubicBezTo>
                  <a:cubicBezTo>
                    <a:pt x="105" y="185"/>
                    <a:pt x="103" y="186"/>
                    <a:pt x="100" y="188"/>
                  </a:cubicBezTo>
                  <a:cubicBezTo>
                    <a:pt x="82" y="146"/>
                    <a:pt x="82" y="146"/>
                    <a:pt x="82" y="146"/>
                  </a:cubicBezTo>
                  <a:cubicBezTo>
                    <a:pt x="90" y="136"/>
                    <a:pt x="99" y="124"/>
                    <a:pt x="112" y="113"/>
                  </a:cubicBezTo>
                  <a:cubicBezTo>
                    <a:pt x="112" y="112"/>
                    <a:pt x="113" y="112"/>
                    <a:pt x="113" y="112"/>
                  </a:cubicBezTo>
                  <a:cubicBezTo>
                    <a:pt x="114" y="111"/>
                    <a:pt x="115" y="110"/>
                    <a:pt x="116" y="109"/>
                  </a:cubicBezTo>
                  <a:cubicBezTo>
                    <a:pt x="140" y="91"/>
                    <a:pt x="159" y="81"/>
                    <a:pt x="167" y="77"/>
                  </a:cubicBezTo>
                  <a:cubicBezTo>
                    <a:pt x="174" y="82"/>
                    <a:pt x="191" y="92"/>
                    <a:pt x="202" y="99"/>
                  </a:cubicBezTo>
                  <a:cubicBezTo>
                    <a:pt x="191" y="110"/>
                    <a:pt x="188" y="125"/>
                    <a:pt x="195" y="139"/>
                  </a:cubicBezTo>
                  <a:cubicBezTo>
                    <a:pt x="201" y="145"/>
                    <a:pt x="201" y="145"/>
                    <a:pt x="201" y="145"/>
                  </a:cubicBezTo>
                  <a:cubicBezTo>
                    <a:pt x="201" y="145"/>
                    <a:pt x="259" y="140"/>
                    <a:pt x="270" y="140"/>
                  </a:cubicBezTo>
                  <a:cubicBezTo>
                    <a:pt x="281" y="140"/>
                    <a:pt x="344" y="215"/>
                    <a:pt x="368" y="226"/>
                  </a:cubicBezTo>
                  <a:cubicBezTo>
                    <a:pt x="391" y="236"/>
                    <a:pt x="380" y="242"/>
                    <a:pt x="412" y="227"/>
                  </a:cubicBezTo>
                  <a:cubicBezTo>
                    <a:pt x="474" y="199"/>
                    <a:pt x="473" y="206"/>
                    <a:pt x="456" y="172"/>
                  </a:cubicBezTo>
                  <a:cubicBezTo>
                    <a:pt x="427" y="115"/>
                    <a:pt x="396" y="91"/>
                    <a:pt x="396" y="91"/>
                  </a:cubicBezTo>
                  <a:cubicBezTo>
                    <a:pt x="396" y="91"/>
                    <a:pt x="358" y="106"/>
                    <a:pt x="344" y="104"/>
                  </a:cubicBezTo>
                  <a:cubicBezTo>
                    <a:pt x="329" y="103"/>
                    <a:pt x="306" y="70"/>
                    <a:pt x="243" y="78"/>
                  </a:cubicBezTo>
                  <a:cubicBezTo>
                    <a:pt x="233" y="80"/>
                    <a:pt x="224" y="83"/>
                    <a:pt x="217" y="87"/>
                  </a:cubicBezTo>
                  <a:cubicBezTo>
                    <a:pt x="208" y="81"/>
                    <a:pt x="192" y="71"/>
                    <a:pt x="181" y="65"/>
                  </a:cubicBezTo>
                  <a:cubicBezTo>
                    <a:pt x="185" y="63"/>
                    <a:pt x="187" y="62"/>
                    <a:pt x="187" y="62"/>
                  </a:cubicBezTo>
                  <a:cubicBezTo>
                    <a:pt x="190" y="60"/>
                    <a:pt x="192" y="58"/>
                    <a:pt x="193" y="55"/>
                  </a:cubicBezTo>
                  <a:cubicBezTo>
                    <a:pt x="193" y="52"/>
                    <a:pt x="192" y="49"/>
                    <a:pt x="190" y="47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2" y="1"/>
                    <a:pt x="138" y="0"/>
                    <a:pt x="135" y="1"/>
                  </a:cubicBezTo>
                  <a:cubicBezTo>
                    <a:pt x="133" y="2"/>
                    <a:pt x="99" y="17"/>
                    <a:pt x="64" y="52"/>
                  </a:cubicBezTo>
                  <a:cubicBezTo>
                    <a:pt x="29" y="86"/>
                    <a:pt x="4" y="119"/>
                    <a:pt x="3" y="120"/>
                  </a:cubicBezTo>
                  <a:cubicBezTo>
                    <a:pt x="0" y="124"/>
                    <a:pt x="0" y="129"/>
                    <a:pt x="4" y="132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1" y="180"/>
                    <a:pt x="53" y="181"/>
                    <a:pt x="56" y="181"/>
                  </a:cubicBezTo>
                  <a:close/>
                  <a:moveTo>
                    <a:pt x="76" y="65"/>
                  </a:moveTo>
                  <a:cubicBezTo>
                    <a:pt x="101" y="40"/>
                    <a:pt x="126" y="26"/>
                    <a:pt x="136" y="21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53" y="59"/>
                    <a:pt x="126" y="76"/>
                    <a:pt x="102" y="97"/>
                  </a:cubicBezTo>
                  <a:cubicBezTo>
                    <a:pt x="78" y="116"/>
                    <a:pt x="68" y="132"/>
                    <a:pt x="65" y="139"/>
                  </a:cubicBezTo>
                  <a:cubicBezTo>
                    <a:pt x="60" y="146"/>
                    <a:pt x="56" y="152"/>
                    <a:pt x="53" y="157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31" y="114"/>
                    <a:pt x="51" y="89"/>
                    <a:pt x="76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rgbClr val="424953"/>
                </a:solidFill>
              </a:endParaRPr>
            </a:p>
          </p:txBody>
        </p:sp>
        <p:sp>
          <p:nvSpPr>
            <p:cNvPr id="156" name="Freeform 184"/>
            <p:cNvSpPr>
              <a:spLocks/>
            </p:cNvSpPr>
            <p:nvPr/>
          </p:nvSpPr>
          <p:spPr bwMode="auto">
            <a:xfrm>
              <a:off x="5838826" y="3197225"/>
              <a:ext cx="41275" cy="42863"/>
            </a:xfrm>
            <a:custGeom>
              <a:avLst/>
              <a:gdLst>
                <a:gd name="T0" fmla="*/ 14 w 24"/>
                <a:gd name="T1" fmla="*/ 23 h 24"/>
                <a:gd name="T2" fmla="*/ 23 w 24"/>
                <a:gd name="T3" fmla="*/ 11 h 24"/>
                <a:gd name="T4" fmla="*/ 10 w 24"/>
                <a:gd name="T5" fmla="*/ 1 h 24"/>
                <a:gd name="T6" fmla="*/ 1 w 24"/>
                <a:gd name="T7" fmla="*/ 14 h 24"/>
                <a:gd name="T8" fmla="*/ 14 w 24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14" y="23"/>
                  </a:moveTo>
                  <a:cubicBezTo>
                    <a:pt x="20" y="22"/>
                    <a:pt x="24" y="17"/>
                    <a:pt x="23" y="11"/>
                  </a:cubicBezTo>
                  <a:cubicBezTo>
                    <a:pt x="22" y="5"/>
                    <a:pt x="17" y="0"/>
                    <a:pt x="10" y="1"/>
                  </a:cubicBezTo>
                  <a:cubicBezTo>
                    <a:pt x="4" y="2"/>
                    <a:pt x="0" y="8"/>
                    <a:pt x="1" y="14"/>
                  </a:cubicBezTo>
                  <a:cubicBezTo>
                    <a:pt x="2" y="20"/>
                    <a:pt x="8" y="24"/>
                    <a:pt x="1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rgbClr val="424953"/>
                </a:solidFill>
              </a:endParaRPr>
            </a:p>
          </p:txBody>
        </p:sp>
      </p:grpSp>
      <p:sp>
        <p:nvSpPr>
          <p:cNvPr id="157" name="椭圆 34"/>
          <p:cNvSpPr/>
          <p:nvPr/>
        </p:nvSpPr>
        <p:spPr>
          <a:xfrm rot="8348020">
            <a:off x="2787356" y="1828174"/>
            <a:ext cx="1501678" cy="1931246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8" name="矩形 157"/>
          <p:cNvSpPr/>
          <p:nvPr/>
        </p:nvSpPr>
        <p:spPr>
          <a:xfrm>
            <a:off x="2723542" y="2839270"/>
            <a:ext cx="1435265" cy="461665"/>
          </a:xfrm>
          <a:prstGeom prst="rect">
            <a:avLst/>
          </a:prstGeom>
          <a:ln w="19050" cap="sq">
            <a:noFill/>
          </a:ln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創新商模</a:t>
            </a:r>
          </a:p>
        </p:txBody>
      </p:sp>
      <p:grpSp>
        <p:nvGrpSpPr>
          <p:cNvPr id="159" name="群組 479"/>
          <p:cNvGrpSpPr/>
          <p:nvPr/>
        </p:nvGrpSpPr>
        <p:grpSpPr>
          <a:xfrm>
            <a:off x="2942625" y="2076817"/>
            <a:ext cx="839389" cy="781343"/>
            <a:chOff x="2985838" y="4462686"/>
            <a:chExt cx="571501" cy="534988"/>
          </a:xfrm>
          <a:solidFill>
            <a:schemeClr val="bg1"/>
          </a:solidFill>
        </p:grpSpPr>
        <p:sp>
          <p:nvSpPr>
            <p:cNvPr id="160" name="Freeform 264"/>
            <p:cNvSpPr>
              <a:spLocks/>
            </p:cNvSpPr>
            <p:nvPr/>
          </p:nvSpPr>
          <p:spPr bwMode="auto">
            <a:xfrm>
              <a:off x="2985838" y="4619849"/>
              <a:ext cx="549275" cy="377825"/>
            </a:xfrm>
            <a:custGeom>
              <a:avLst/>
              <a:gdLst>
                <a:gd name="T0" fmla="*/ 174 w 314"/>
                <a:gd name="T1" fmla="*/ 216 h 216"/>
                <a:gd name="T2" fmla="*/ 111 w 314"/>
                <a:gd name="T3" fmla="*/ 203 h 216"/>
                <a:gd name="T4" fmla="*/ 35 w 314"/>
                <a:gd name="T5" fmla="*/ 0 h 216"/>
                <a:gd name="T6" fmla="*/ 85 w 314"/>
                <a:gd name="T7" fmla="*/ 23 h 216"/>
                <a:gd name="T8" fmla="*/ 134 w 314"/>
                <a:gd name="T9" fmla="*/ 152 h 216"/>
                <a:gd name="T10" fmla="*/ 263 w 314"/>
                <a:gd name="T11" fmla="*/ 103 h 216"/>
                <a:gd name="T12" fmla="*/ 314 w 314"/>
                <a:gd name="T13" fmla="*/ 126 h 216"/>
                <a:gd name="T14" fmla="*/ 229 w 314"/>
                <a:gd name="T15" fmla="*/ 206 h 216"/>
                <a:gd name="T16" fmla="*/ 174 w 314"/>
                <a:gd name="T17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" h="216">
                  <a:moveTo>
                    <a:pt x="174" y="216"/>
                  </a:moveTo>
                  <a:cubicBezTo>
                    <a:pt x="153" y="216"/>
                    <a:pt x="131" y="212"/>
                    <a:pt x="111" y="203"/>
                  </a:cubicBezTo>
                  <a:cubicBezTo>
                    <a:pt x="34" y="168"/>
                    <a:pt x="0" y="77"/>
                    <a:pt x="35" y="0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63" y="72"/>
                    <a:pt x="85" y="130"/>
                    <a:pt x="134" y="152"/>
                  </a:cubicBezTo>
                  <a:cubicBezTo>
                    <a:pt x="183" y="174"/>
                    <a:pt x="241" y="152"/>
                    <a:pt x="263" y="103"/>
                  </a:cubicBezTo>
                  <a:cubicBezTo>
                    <a:pt x="314" y="126"/>
                    <a:pt x="314" y="126"/>
                    <a:pt x="314" y="126"/>
                  </a:cubicBezTo>
                  <a:cubicBezTo>
                    <a:pt x="297" y="163"/>
                    <a:pt x="267" y="192"/>
                    <a:pt x="229" y="206"/>
                  </a:cubicBezTo>
                  <a:cubicBezTo>
                    <a:pt x="211" y="213"/>
                    <a:pt x="193" y="216"/>
                    <a:pt x="174" y="2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" name="Freeform 265"/>
            <p:cNvSpPr>
              <a:spLocks/>
            </p:cNvSpPr>
            <p:nvPr/>
          </p:nvSpPr>
          <p:spPr bwMode="auto">
            <a:xfrm>
              <a:off x="3057276" y="4464274"/>
              <a:ext cx="207963" cy="174625"/>
            </a:xfrm>
            <a:custGeom>
              <a:avLst/>
              <a:gdLst>
                <a:gd name="T0" fmla="*/ 119 w 119"/>
                <a:gd name="T1" fmla="*/ 0 h 100"/>
                <a:gd name="T2" fmla="*/ 14 w 119"/>
                <a:gd name="T3" fmla="*/ 57 h 100"/>
                <a:gd name="T4" fmla="*/ 0 w 119"/>
                <a:gd name="T5" fmla="*/ 77 h 100"/>
                <a:gd name="T6" fmla="*/ 51 w 119"/>
                <a:gd name="T7" fmla="*/ 100 h 100"/>
                <a:gd name="T8" fmla="*/ 57 w 119"/>
                <a:gd name="T9" fmla="*/ 91 h 100"/>
                <a:gd name="T10" fmla="*/ 119 w 119"/>
                <a:gd name="T11" fmla="*/ 56 h 100"/>
                <a:gd name="T12" fmla="*/ 119 w 119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00">
                  <a:moveTo>
                    <a:pt x="119" y="0"/>
                  </a:moveTo>
                  <a:cubicBezTo>
                    <a:pt x="78" y="4"/>
                    <a:pt x="40" y="24"/>
                    <a:pt x="14" y="57"/>
                  </a:cubicBezTo>
                  <a:cubicBezTo>
                    <a:pt x="9" y="63"/>
                    <a:pt x="4" y="70"/>
                    <a:pt x="0" y="77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3" y="97"/>
                    <a:pt x="55" y="94"/>
                    <a:pt x="57" y="91"/>
                  </a:cubicBezTo>
                  <a:cubicBezTo>
                    <a:pt x="73" y="72"/>
                    <a:pt x="95" y="59"/>
                    <a:pt x="119" y="56"/>
                  </a:cubicBezTo>
                  <a:lnTo>
                    <a:pt x="1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" name="Freeform 266"/>
            <p:cNvSpPr>
              <a:spLocks/>
            </p:cNvSpPr>
            <p:nvPr/>
          </p:nvSpPr>
          <p:spPr bwMode="auto">
            <a:xfrm>
              <a:off x="3454151" y="4754786"/>
              <a:ext cx="103188" cy="63500"/>
            </a:xfrm>
            <a:custGeom>
              <a:avLst/>
              <a:gdLst>
                <a:gd name="T0" fmla="*/ 3 w 59"/>
                <a:gd name="T1" fmla="*/ 0 h 36"/>
                <a:gd name="T2" fmla="*/ 0 w 59"/>
                <a:gd name="T3" fmla="*/ 13 h 36"/>
                <a:gd name="T4" fmla="*/ 51 w 59"/>
                <a:gd name="T5" fmla="*/ 36 h 36"/>
                <a:gd name="T6" fmla="*/ 59 w 59"/>
                <a:gd name="T7" fmla="*/ 0 h 36"/>
                <a:gd name="T8" fmla="*/ 3 w 59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6">
                  <a:moveTo>
                    <a:pt x="3" y="0"/>
                  </a:moveTo>
                  <a:cubicBezTo>
                    <a:pt x="2" y="5"/>
                    <a:pt x="1" y="9"/>
                    <a:pt x="0" y="1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5" y="25"/>
                    <a:pt x="58" y="13"/>
                    <a:pt x="59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" name="Freeform 267"/>
            <p:cNvSpPr>
              <a:spLocks/>
            </p:cNvSpPr>
            <p:nvPr/>
          </p:nvSpPr>
          <p:spPr bwMode="auto">
            <a:xfrm>
              <a:off x="3289051" y="4462686"/>
              <a:ext cx="268288" cy="266700"/>
            </a:xfrm>
            <a:custGeom>
              <a:avLst/>
              <a:gdLst>
                <a:gd name="T0" fmla="*/ 153 w 153"/>
                <a:gd name="T1" fmla="*/ 153 h 153"/>
                <a:gd name="T2" fmla="*/ 98 w 153"/>
                <a:gd name="T3" fmla="*/ 153 h 153"/>
                <a:gd name="T4" fmla="*/ 0 w 153"/>
                <a:gd name="T5" fmla="*/ 56 h 153"/>
                <a:gd name="T6" fmla="*/ 0 w 153"/>
                <a:gd name="T7" fmla="*/ 0 h 153"/>
                <a:gd name="T8" fmla="*/ 153 w 153"/>
                <a:gd name="T9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153">
                  <a:moveTo>
                    <a:pt x="153" y="153"/>
                  </a:moveTo>
                  <a:cubicBezTo>
                    <a:pt x="98" y="153"/>
                    <a:pt x="98" y="153"/>
                    <a:pt x="98" y="153"/>
                  </a:cubicBezTo>
                  <a:cubicBezTo>
                    <a:pt x="98" y="100"/>
                    <a:pt x="54" y="56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5" y="0"/>
                    <a:pt x="153" y="69"/>
                    <a:pt x="153" y="15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" name="Rectangle 268"/>
            <p:cNvSpPr>
              <a:spLocks noChangeArrowheads="1"/>
            </p:cNvSpPr>
            <p:nvPr/>
          </p:nvSpPr>
          <p:spPr bwMode="auto">
            <a:xfrm>
              <a:off x="3193801" y="4762724"/>
              <a:ext cx="47625" cy="635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Rectangle 269"/>
            <p:cNvSpPr>
              <a:spLocks noChangeArrowheads="1"/>
            </p:cNvSpPr>
            <p:nvPr/>
          </p:nvSpPr>
          <p:spPr bwMode="auto">
            <a:xfrm>
              <a:off x="3265238" y="4684936"/>
              <a:ext cx="49213" cy="141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" name="Rectangle 270"/>
            <p:cNvSpPr>
              <a:spLocks noChangeArrowheads="1"/>
            </p:cNvSpPr>
            <p:nvPr/>
          </p:nvSpPr>
          <p:spPr bwMode="auto">
            <a:xfrm>
              <a:off x="3338263" y="4643661"/>
              <a:ext cx="49213" cy="1825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7" name="椭圆 34"/>
          <p:cNvSpPr/>
          <p:nvPr/>
        </p:nvSpPr>
        <p:spPr>
          <a:xfrm rot="6898680">
            <a:off x="1468420" y="3527783"/>
            <a:ext cx="1501678" cy="1931246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1361758" y="4519462"/>
            <a:ext cx="1415772" cy="461665"/>
          </a:xfrm>
          <a:prstGeom prst="rect">
            <a:avLst/>
          </a:prstGeom>
          <a:ln w="19050" cap="sq">
            <a:noFill/>
          </a:ln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群聚發展</a:t>
            </a:r>
            <a:endParaRPr lang="zh-TW" altLang="en-US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pSp>
        <p:nvGrpSpPr>
          <p:cNvPr id="169" name="群組 442"/>
          <p:cNvGrpSpPr/>
          <p:nvPr/>
        </p:nvGrpSpPr>
        <p:grpSpPr>
          <a:xfrm>
            <a:off x="1660429" y="3785713"/>
            <a:ext cx="804962" cy="736167"/>
            <a:chOff x="7909973" y="3479039"/>
            <a:chExt cx="694475" cy="638714"/>
          </a:xfrm>
          <a:solidFill>
            <a:schemeClr val="bg1"/>
          </a:solidFill>
        </p:grpSpPr>
        <p:sp>
          <p:nvSpPr>
            <p:cNvPr id="170" name="Freeform 165"/>
            <p:cNvSpPr>
              <a:spLocks noEditPoints="1"/>
            </p:cNvSpPr>
            <p:nvPr/>
          </p:nvSpPr>
          <p:spPr bwMode="auto">
            <a:xfrm>
              <a:off x="7909973" y="3889640"/>
              <a:ext cx="231492" cy="79417"/>
            </a:xfrm>
            <a:custGeom>
              <a:avLst/>
              <a:gdLst>
                <a:gd name="T0" fmla="*/ 66 w 69"/>
                <a:gd name="T1" fmla="*/ 10 h 24"/>
                <a:gd name="T2" fmla="*/ 35 w 69"/>
                <a:gd name="T3" fmla="*/ 0 h 24"/>
                <a:gd name="T4" fmla="*/ 3 w 69"/>
                <a:gd name="T5" fmla="*/ 10 h 24"/>
                <a:gd name="T6" fmla="*/ 34 w 69"/>
                <a:gd name="T7" fmla="*/ 24 h 24"/>
                <a:gd name="T8" fmla="*/ 66 w 69"/>
                <a:gd name="T9" fmla="*/ 10 h 24"/>
                <a:gd name="T10" fmla="*/ 35 w 69"/>
                <a:gd name="T11" fmla="*/ 19 h 24"/>
                <a:gd name="T12" fmla="*/ 11 w 69"/>
                <a:gd name="T13" fmla="*/ 9 h 24"/>
                <a:gd name="T14" fmla="*/ 35 w 69"/>
                <a:gd name="T15" fmla="*/ 2 h 24"/>
                <a:gd name="T16" fmla="*/ 58 w 69"/>
                <a:gd name="T17" fmla="*/ 9 h 24"/>
                <a:gd name="T18" fmla="*/ 35 w 69"/>
                <a:gd name="T1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4">
                  <a:moveTo>
                    <a:pt x="66" y="10"/>
                  </a:moveTo>
                  <a:cubicBezTo>
                    <a:pt x="63" y="3"/>
                    <a:pt x="49" y="0"/>
                    <a:pt x="35" y="0"/>
                  </a:cubicBezTo>
                  <a:cubicBezTo>
                    <a:pt x="21" y="0"/>
                    <a:pt x="6" y="4"/>
                    <a:pt x="3" y="10"/>
                  </a:cubicBezTo>
                  <a:cubicBezTo>
                    <a:pt x="0" y="16"/>
                    <a:pt x="14" y="24"/>
                    <a:pt x="34" y="24"/>
                  </a:cubicBezTo>
                  <a:cubicBezTo>
                    <a:pt x="55" y="24"/>
                    <a:pt x="69" y="16"/>
                    <a:pt x="66" y="10"/>
                  </a:cubicBezTo>
                  <a:close/>
                  <a:moveTo>
                    <a:pt x="35" y="19"/>
                  </a:moveTo>
                  <a:cubicBezTo>
                    <a:pt x="20" y="19"/>
                    <a:pt x="9" y="13"/>
                    <a:pt x="11" y="9"/>
                  </a:cubicBezTo>
                  <a:cubicBezTo>
                    <a:pt x="13" y="5"/>
                    <a:pt x="24" y="2"/>
                    <a:pt x="35" y="2"/>
                  </a:cubicBezTo>
                  <a:cubicBezTo>
                    <a:pt x="46" y="2"/>
                    <a:pt x="57" y="5"/>
                    <a:pt x="58" y="9"/>
                  </a:cubicBezTo>
                  <a:cubicBezTo>
                    <a:pt x="60" y="13"/>
                    <a:pt x="50" y="19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Freeform 166"/>
            <p:cNvSpPr>
              <a:spLocks/>
            </p:cNvSpPr>
            <p:nvPr/>
          </p:nvSpPr>
          <p:spPr bwMode="auto">
            <a:xfrm>
              <a:off x="8072186" y="3952159"/>
              <a:ext cx="59140" cy="33795"/>
            </a:xfrm>
            <a:custGeom>
              <a:avLst/>
              <a:gdLst>
                <a:gd name="T0" fmla="*/ 10 w 35"/>
                <a:gd name="T1" fmla="*/ 0 h 20"/>
                <a:gd name="T2" fmla="*/ 35 w 35"/>
                <a:gd name="T3" fmla="*/ 8 h 20"/>
                <a:gd name="T4" fmla="*/ 20 w 35"/>
                <a:gd name="T5" fmla="*/ 20 h 20"/>
                <a:gd name="T6" fmla="*/ 0 w 35"/>
                <a:gd name="T7" fmla="*/ 4 h 20"/>
                <a:gd name="T8" fmla="*/ 10 w 3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10" y="0"/>
                  </a:moveTo>
                  <a:lnTo>
                    <a:pt x="35" y="8"/>
                  </a:lnTo>
                  <a:lnTo>
                    <a:pt x="20" y="20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2" name="Freeform 167"/>
            <p:cNvSpPr>
              <a:spLocks noEditPoints="1"/>
            </p:cNvSpPr>
            <p:nvPr/>
          </p:nvSpPr>
          <p:spPr bwMode="auto">
            <a:xfrm>
              <a:off x="8369577" y="3889640"/>
              <a:ext cx="234871" cy="79417"/>
            </a:xfrm>
            <a:custGeom>
              <a:avLst/>
              <a:gdLst>
                <a:gd name="T0" fmla="*/ 66 w 70"/>
                <a:gd name="T1" fmla="*/ 10 h 24"/>
                <a:gd name="T2" fmla="*/ 35 w 70"/>
                <a:gd name="T3" fmla="*/ 0 h 24"/>
                <a:gd name="T4" fmla="*/ 3 w 70"/>
                <a:gd name="T5" fmla="*/ 10 h 24"/>
                <a:gd name="T6" fmla="*/ 35 w 70"/>
                <a:gd name="T7" fmla="*/ 24 h 24"/>
                <a:gd name="T8" fmla="*/ 66 w 70"/>
                <a:gd name="T9" fmla="*/ 10 h 24"/>
                <a:gd name="T10" fmla="*/ 35 w 70"/>
                <a:gd name="T11" fmla="*/ 19 h 24"/>
                <a:gd name="T12" fmla="*/ 11 w 70"/>
                <a:gd name="T13" fmla="*/ 9 h 24"/>
                <a:gd name="T14" fmla="*/ 35 w 70"/>
                <a:gd name="T15" fmla="*/ 2 h 24"/>
                <a:gd name="T16" fmla="*/ 58 w 70"/>
                <a:gd name="T17" fmla="*/ 9 h 24"/>
                <a:gd name="T18" fmla="*/ 35 w 70"/>
                <a:gd name="T1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24">
                  <a:moveTo>
                    <a:pt x="66" y="10"/>
                  </a:moveTo>
                  <a:cubicBezTo>
                    <a:pt x="63" y="4"/>
                    <a:pt x="49" y="0"/>
                    <a:pt x="35" y="0"/>
                  </a:cubicBezTo>
                  <a:cubicBezTo>
                    <a:pt x="21" y="0"/>
                    <a:pt x="7" y="3"/>
                    <a:pt x="3" y="10"/>
                  </a:cubicBezTo>
                  <a:cubicBezTo>
                    <a:pt x="0" y="16"/>
                    <a:pt x="14" y="24"/>
                    <a:pt x="35" y="24"/>
                  </a:cubicBezTo>
                  <a:cubicBezTo>
                    <a:pt x="56" y="24"/>
                    <a:pt x="70" y="16"/>
                    <a:pt x="66" y="10"/>
                  </a:cubicBezTo>
                  <a:close/>
                  <a:moveTo>
                    <a:pt x="35" y="19"/>
                  </a:moveTo>
                  <a:cubicBezTo>
                    <a:pt x="20" y="19"/>
                    <a:pt x="9" y="13"/>
                    <a:pt x="11" y="9"/>
                  </a:cubicBezTo>
                  <a:cubicBezTo>
                    <a:pt x="13" y="5"/>
                    <a:pt x="23" y="2"/>
                    <a:pt x="35" y="2"/>
                  </a:cubicBezTo>
                  <a:cubicBezTo>
                    <a:pt x="46" y="2"/>
                    <a:pt x="56" y="5"/>
                    <a:pt x="58" y="9"/>
                  </a:cubicBezTo>
                  <a:cubicBezTo>
                    <a:pt x="60" y="13"/>
                    <a:pt x="50" y="19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3" name="Freeform 168"/>
            <p:cNvSpPr>
              <a:spLocks/>
            </p:cNvSpPr>
            <p:nvPr/>
          </p:nvSpPr>
          <p:spPr bwMode="auto">
            <a:xfrm>
              <a:off x="8383094" y="3952159"/>
              <a:ext cx="57450" cy="33795"/>
            </a:xfrm>
            <a:custGeom>
              <a:avLst/>
              <a:gdLst>
                <a:gd name="T0" fmla="*/ 24 w 34"/>
                <a:gd name="T1" fmla="*/ 0 h 20"/>
                <a:gd name="T2" fmla="*/ 0 w 34"/>
                <a:gd name="T3" fmla="*/ 8 h 20"/>
                <a:gd name="T4" fmla="*/ 14 w 34"/>
                <a:gd name="T5" fmla="*/ 20 h 20"/>
                <a:gd name="T6" fmla="*/ 34 w 34"/>
                <a:gd name="T7" fmla="*/ 4 h 20"/>
                <a:gd name="T8" fmla="*/ 2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24" y="0"/>
                  </a:moveTo>
                  <a:lnTo>
                    <a:pt x="0" y="8"/>
                  </a:lnTo>
                  <a:lnTo>
                    <a:pt x="14" y="20"/>
                  </a:lnTo>
                  <a:lnTo>
                    <a:pt x="34" y="4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Freeform 169"/>
            <p:cNvSpPr>
              <a:spLocks noEditPoints="1"/>
            </p:cNvSpPr>
            <p:nvPr/>
          </p:nvSpPr>
          <p:spPr bwMode="auto">
            <a:xfrm>
              <a:off x="8028253" y="3945401"/>
              <a:ext cx="456224" cy="172352"/>
            </a:xfrm>
            <a:custGeom>
              <a:avLst/>
              <a:gdLst>
                <a:gd name="T0" fmla="*/ 129 w 136"/>
                <a:gd name="T1" fmla="*/ 21 h 51"/>
                <a:gd name="T2" fmla="*/ 69 w 136"/>
                <a:gd name="T3" fmla="*/ 0 h 51"/>
                <a:gd name="T4" fmla="*/ 7 w 136"/>
                <a:gd name="T5" fmla="*/ 21 h 51"/>
                <a:gd name="T6" fmla="*/ 68 w 136"/>
                <a:gd name="T7" fmla="*/ 51 h 51"/>
                <a:gd name="T8" fmla="*/ 129 w 136"/>
                <a:gd name="T9" fmla="*/ 21 h 51"/>
                <a:gd name="T10" fmla="*/ 68 w 136"/>
                <a:gd name="T11" fmla="*/ 39 h 51"/>
                <a:gd name="T12" fmla="*/ 22 w 136"/>
                <a:gd name="T13" fmla="*/ 19 h 51"/>
                <a:gd name="T14" fmla="*/ 69 w 136"/>
                <a:gd name="T15" fmla="*/ 5 h 51"/>
                <a:gd name="T16" fmla="*/ 115 w 136"/>
                <a:gd name="T17" fmla="*/ 19 h 51"/>
                <a:gd name="T18" fmla="*/ 68 w 136"/>
                <a:gd name="T19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51">
                  <a:moveTo>
                    <a:pt x="129" y="21"/>
                  </a:moveTo>
                  <a:cubicBezTo>
                    <a:pt x="123" y="8"/>
                    <a:pt x="96" y="0"/>
                    <a:pt x="69" y="0"/>
                  </a:cubicBezTo>
                  <a:cubicBezTo>
                    <a:pt x="41" y="0"/>
                    <a:pt x="13" y="8"/>
                    <a:pt x="7" y="21"/>
                  </a:cubicBezTo>
                  <a:cubicBezTo>
                    <a:pt x="0" y="33"/>
                    <a:pt x="28" y="51"/>
                    <a:pt x="68" y="51"/>
                  </a:cubicBezTo>
                  <a:cubicBezTo>
                    <a:pt x="108" y="51"/>
                    <a:pt x="136" y="33"/>
                    <a:pt x="129" y="21"/>
                  </a:cubicBezTo>
                  <a:close/>
                  <a:moveTo>
                    <a:pt x="68" y="39"/>
                  </a:moveTo>
                  <a:cubicBezTo>
                    <a:pt x="39" y="39"/>
                    <a:pt x="19" y="28"/>
                    <a:pt x="22" y="19"/>
                  </a:cubicBezTo>
                  <a:cubicBezTo>
                    <a:pt x="26" y="10"/>
                    <a:pt x="47" y="5"/>
                    <a:pt x="69" y="5"/>
                  </a:cubicBezTo>
                  <a:cubicBezTo>
                    <a:pt x="91" y="5"/>
                    <a:pt x="111" y="10"/>
                    <a:pt x="115" y="19"/>
                  </a:cubicBezTo>
                  <a:cubicBezTo>
                    <a:pt x="118" y="28"/>
                    <a:pt x="98" y="39"/>
                    <a:pt x="68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5" name="Freeform 170"/>
            <p:cNvSpPr>
              <a:spLocks/>
            </p:cNvSpPr>
            <p:nvPr/>
          </p:nvSpPr>
          <p:spPr bwMode="auto">
            <a:xfrm>
              <a:off x="8188776" y="3808533"/>
              <a:ext cx="67589" cy="224733"/>
            </a:xfrm>
            <a:custGeom>
              <a:avLst/>
              <a:gdLst>
                <a:gd name="T0" fmla="*/ 0 w 20"/>
                <a:gd name="T1" fmla="*/ 0 h 67"/>
                <a:gd name="T2" fmla="*/ 2 w 20"/>
                <a:gd name="T3" fmla="*/ 67 h 67"/>
                <a:gd name="T4" fmla="*/ 19 w 20"/>
                <a:gd name="T5" fmla="*/ 67 h 67"/>
                <a:gd name="T6" fmla="*/ 19 w 20"/>
                <a:gd name="T7" fmla="*/ 0 h 67"/>
                <a:gd name="T8" fmla="*/ 0 w 20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44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6" name="Freeform 171"/>
            <p:cNvSpPr>
              <a:spLocks/>
            </p:cNvSpPr>
            <p:nvPr/>
          </p:nvSpPr>
          <p:spPr bwMode="auto">
            <a:xfrm>
              <a:off x="8259745" y="3808533"/>
              <a:ext cx="67589" cy="224733"/>
            </a:xfrm>
            <a:custGeom>
              <a:avLst/>
              <a:gdLst>
                <a:gd name="T0" fmla="*/ 0 w 20"/>
                <a:gd name="T1" fmla="*/ 0 h 67"/>
                <a:gd name="T2" fmla="*/ 2 w 20"/>
                <a:gd name="T3" fmla="*/ 67 h 67"/>
                <a:gd name="T4" fmla="*/ 19 w 20"/>
                <a:gd name="T5" fmla="*/ 67 h 67"/>
                <a:gd name="T6" fmla="*/ 19 w 20"/>
                <a:gd name="T7" fmla="*/ 0 h 67"/>
                <a:gd name="T8" fmla="*/ 0 w 20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44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Oval 172"/>
            <p:cNvSpPr>
              <a:spLocks noChangeArrowheads="1"/>
            </p:cNvSpPr>
            <p:nvPr/>
          </p:nvSpPr>
          <p:spPr bwMode="auto">
            <a:xfrm>
              <a:off x="8212433" y="3479039"/>
              <a:ext cx="87866" cy="1047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8" name="Rectangle 173"/>
            <p:cNvSpPr>
              <a:spLocks noChangeArrowheads="1"/>
            </p:cNvSpPr>
            <p:nvPr/>
          </p:nvSpPr>
          <p:spPr bwMode="auto">
            <a:xfrm>
              <a:off x="8256365" y="3734185"/>
              <a:ext cx="1690" cy="169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9" name="Freeform 174"/>
            <p:cNvSpPr>
              <a:spLocks/>
            </p:cNvSpPr>
            <p:nvPr/>
          </p:nvSpPr>
          <p:spPr bwMode="auto">
            <a:xfrm>
              <a:off x="8154982" y="3597318"/>
              <a:ext cx="204456" cy="228112"/>
            </a:xfrm>
            <a:custGeom>
              <a:avLst/>
              <a:gdLst>
                <a:gd name="T0" fmla="*/ 56 w 61"/>
                <a:gd name="T1" fmla="*/ 8 h 68"/>
                <a:gd name="T2" fmla="*/ 49 w 61"/>
                <a:gd name="T3" fmla="*/ 1 h 68"/>
                <a:gd name="T4" fmla="*/ 41 w 61"/>
                <a:gd name="T5" fmla="*/ 0 h 68"/>
                <a:gd name="T6" fmla="*/ 41 w 61"/>
                <a:gd name="T7" fmla="*/ 0 h 68"/>
                <a:gd name="T8" fmla="*/ 46 w 61"/>
                <a:gd name="T9" fmla="*/ 5 h 68"/>
                <a:gd name="T10" fmla="*/ 40 w 61"/>
                <a:gd name="T11" fmla="*/ 8 h 68"/>
                <a:gd name="T12" fmla="*/ 43 w 61"/>
                <a:gd name="T13" fmla="*/ 13 h 68"/>
                <a:gd name="T14" fmla="*/ 30 w 61"/>
                <a:gd name="T15" fmla="*/ 41 h 68"/>
                <a:gd name="T16" fmla="*/ 30 w 61"/>
                <a:gd name="T17" fmla="*/ 41 h 68"/>
                <a:gd name="T18" fmla="*/ 30 w 61"/>
                <a:gd name="T19" fmla="*/ 41 h 68"/>
                <a:gd name="T20" fmla="*/ 30 w 61"/>
                <a:gd name="T21" fmla="*/ 41 h 68"/>
                <a:gd name="T22" fmla="*/ 30 w 61"/>
                <a:gd name="T23" fmla="*/ 41 h 68"/>
                <a:gd name="T24" fmla="*/ 17 w 61"/>
                <a:gd name="T25" fmla="*/ 13 h 68"/>
                <a:gd name="T26" fmla="*/ 20 w 61"/>
                <a:gd name="T27" fmla="*/ 8 h 68"/>
                <a:gd name="T28" fmla="*/ 14 w 61"/>
                <a:gd name="T29" fmla="*/ 5 h 68"/>
                <a:gd name="T30" fmla="*/ 19 w 61"/>
                <a:gd name="T31" fmla="*/ 0 h 68"/>
                <a:gd name="T32" fmla="*/ 19 w 61"/>
                <a:gd name="T33" fmla="*/ 0 h 68"/>
                <a:gd name="T34" fmla="*/ 12 w 61"/>
                <a:gd name="T35" fmla="*/ 1 h 68"/>
                <a:gd name="T36" fmla="*/ 12 w 61"/>
                <a:gd name="T37" fmla="*/ 1 h 68"/>
                <a:gd name="T38" fmla="*/ 5 w 61"/>
                <a:gd name="T39" fmla="*/ 8 h 68"/>
                <a:gd name="T40" fmla="*/ 0 w 61"/>
                <a:gd name="T41" fmla="*/ 68 h 68"/>
                <a:gd name="T42" fmla="*/ 8 w 61"/>
                <a:gd name="T43" fmla="*/ 68 h 68"/>
                <a:gd name="T44" fmla="*/ 8 w 61"/>
                <a:gd name="T45" fmla="*/ 68 h 68"/>
                <a:gd name="T46" fmla="*/ 9 w 61"/>
                <a:gd name="T47" fmla="*/ 68 h 68"/>
                <a:gd name="T48" fmla="*/ 18 w 61"/>
                <a:gd name="T49" fmla="*/ 68 h 68"/>
                <a:gd name="T50" fmla="*/ 18 w 61"/>
                <a:gd name="T51" fmla="*/ 68 h 68"/>
                <a:gd name="T52" fmla="*/ 43 w 61"/>
                <a:gd name="T53" fmla="*/ 68 h 68"/>
                <a:gd name="T54" fmla="*/ 43 w 61"/>
                <a:gd name="T55" fmla="*/ 68 h 68"/>
                <a:gd name="T56" fmla="*/ 52 w 61"/>
                <a:gd name="T57" fmla="*/ 68 h 68"/>
                <a:gd name="T58" fmla="*/ 52 w 61"/>
                <a:gd name="T59" fmla="*/ 68 h 68"/>
                <a:gd name="T60" fmla="*/ 52 w 61"/>
                <a:gd name="T61" fmla="*/ 68 h 68"/>
                <a:gd name="T62" fmla="*/ 61 w 61"/>
                <a:gd name="T63" fmla="*/ 68 h 68"/>
                <a:gd name="T64" fmla="*/ 56 w 61"/>
                <a:gd name="T6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" h="68">
                  <a:moveTo>
                    <a:pt x="56" y="8"/>
                  </a:moveTo>
                  <a:cubicBezTo>
                    <a:pt x="56" y="4"/>
                    <a:pt x="53" y="1"/>
                    <a:pt x="49" y="1"/>
                  </a:cubicBezTo>
                  <a:cubicBezTo>
                    <a:pt x="48" y="1"/>
                    <a:pt x="43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3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1"/>
                    <a:pt x="5" y="4"/>
                    <a:pt x="5" y="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68"/>
                    <a:pt x="5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9" y="68"/>
                    <a:pt x="9" y="68"/>
                  </a:cubicBezTo>
                  <a:cubicBezTo>
                    <a:pt x="12" y="68"/>
                    <a:pt x="15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6" y="68"/>
                    <a:pt x="35" y="68"/>
                    <a:pt x="43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6" y="68"/>
                    <a:pt x="49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5" y="68"/>
                    <a:pt x="58" y="68"/>
                    <a:pt x="61" y="68"/>
                  </a:cubicBezTo>
                  <a:lnTo>
                    <a:pt x="56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Freeform 175"/>
            <p:cNvSpPr>
              <a:spLocks/>
            </p:cNvSpPr>
            <p:nvPr/>
          </p:nvSpPr>
          <p:spPr bwMode="auto">
            <a:xfrm>
              <a:off x="8242847" y="3593939"/>
              <a:ext cx="27036" cy="33795"/>
            </a:xfrm>
            <a:custGeom>
              <a:avLst/>
              <a:gdLst>
                <a:gd name="T0" fmla="*/ 14 w 16"/>
                <a:gd name="T1" fmla="*/ 0 h 20"/>
                <a:gd name="T2" fmla="*/ 16 w 16"/>
                <a:gd name="T3" fmla="*/ 12 h 20"/>
                <a:gd name="T4" fmla="*/ 8 w 16"/>
                <a:gd name="T5" fmla="*/ 20 h 20"/>
                <a:gd name="T6" fmla="*/ 0 w 16"/>
                <a:gd name="T7" fmla="*/ 12 h 20"/>
                <a:gd name="T8" fmla="*/ 4 w 16"/>
                <a:gd name="T9" fmla="*/ 0 h 20"/>
                <a:gd name="T10" fmla="*/ 14 w 1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0">
                  <a:moveTo>
                    <a:pt x="14" y="0"/>
                  </a:moveTo>
                  <a:lnTo>
                    <a:pt x="16" y="12"/>
                  </a:lnTo>
                  <a:lnTo>
                    <a:pt x="8" y="20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1" name="Freeform 176"/>
            <p:cNvSpPr>
              <a:spLocks/>
            </p:cNvSpPr>
            <p:nvPr/>
          </p:nvSpPr>
          <p:spPr bwMode="auto">
            <a:xfrm>
              <a:off x="8239468" y="3617595"/>
              <a:ext cx="33795" cy="130108"/>
            </a:xfrm>
            <a:custGeom>
              <a:avLst/>
              <a:gdLst>
                <a:gd name="T0" fmla="*/ 16 w 20"/>
                <a:gd name="T1" fmla="*/ 0 h 77"/>
                <a:gd name="T2" fmla="*/ 20 w 20"/>
                <a:gd name="T3" fmla="*/ 69 h 77"/>
                <a:gd name="T4" fmla="*/ 10 w 20"/>
                <a:gd name="T5" fmla="*/ 77 h 77"/>
                <a:gd name="T6" fmla="*/ 0 w 20"/>
                <a:gd name="T7" fmla="*/ 69 h 77"/>
                <a:gd name="T8" fmla="*/ 4 w 20"/>
                <a:gd name="T9" fmla="*/ 0 h 77"/>
                <a:gd name="T10" fmla="*/ 16 w 20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7">
                  <a:moveTo>
                    <a:pt x="16" y="0"/>
                  </a:moveTo>
                  <a:lnTo>
                    <a:pt x="20" y="69"/>
                  </a:lnTo>
                  <a:lnTo>
                    <a:pt x="10" y="77"/>
                  </a:lnTo>
                  <a:lnTo>
                    <a:pt x="0" y="69"/>
                  </a:lnTo>
                  <a:lnTo>
                    <a:pt x="4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2" name="Freeform 177"/>
            <p:cNvSpPr>
              <a:spLocks/>
            </p:cNvSpPr>
            <p:nvPr/>
          </p:nvSpPr>
          <p:spPr bwMode="auto">
            <a:xfrm>
              <a:off x="8028253" y="3784878"/>
              <a:ext cx="43932" cy="140247"/>
            </a:xfrm>
            <a:custGeom>
              <a:avLst/>
              <a:gdLst>
                <a:gd name="T0" fmla="*/ 0 w 13"/>
                <a:gd name="T1" fmla="*/ 0 h 42"/>
                <a:gd name="T2" fmla="*/ 1 w 13"/>
                <a:gd name="T3" fmla="*/ 42 h 42"/>
                <a:gd name="T4" fmla="*/ 12 w 13"/>
                <a:gd name="T5" fmla="*/ 42 h 42"/>
                <a:gd name="T6" fmla="*/ 12 w 13"/>
                <a:gd name="T7" fmla="*/ 0 h 42"/>
                <a:gd name="T8" fmla="*/ 0 w 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2">
                  <a:moveTo>
                    <a:pt x="0" y="0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28"/>
                    <a:pt x="12" y="0"/>
                    <a:pt x="12" y="0"/>
                  </a:cubicBezTo>
                  <a:cubicBezTo>
                    <a:pt x="12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Freeform 178"/>
            <p:cNvSpPr>
              <a:spLocks/>
            </p:cNvSpPr>
            <p:nvPr/>
          </p:nvSpPr>
          <p:spPr bwMode="auto">
            <a:xfrm>
              <a:off x="7980941" y="3784878"/>
              <a:ext cx="43932" cy="140247"/>
            </a:xfrm>
            <a:custGeom>
              <a:avLst/>
              <a:gdLst>
                <a:gd name="T0" fmla="*/ 0 w 13"/>
                <a:gd name="T1" fmla="*/ 0 h 42"/>
                <a:gd name="T2" fmla="*/ 2 w 13"/>
                <a:gd name="T3" fmla="*/ 42 h 42"/>
                <a:gd name="T4" fmla="*/ 13 w 13"/>
                <a:gd name="T5" fmla="*/ 42 h 42"/>
                <a:gd name="T6" fmla="*/ 13 w 13"/>
                <a:gd name="T7" fmla="*/ 0 h 42"/>
                <a:gd name="T8" fmla="*/ 0 w 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2">
                  <a:moveTo>
                    <a:pt x="0" y="0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28"/>
                    <a:pt x="13" y="0"/>
                    <a:pt x="13" y="0"/>
                  </a:cubicBezTo>
                  <a:cubicBezTo>
                    <a:pt x="13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4" name="Oval 179"/>
            <p:cNvSpPr>
              <a:spLocks noChangeArrowheads="1"/>
            </p:cNvSpPr>
            <p:nvPr/>
          </p:nvSpPr>
          <p:spPr bwMode="auto">
            <a:xfrm>
              <a:off x="7997839" y="3577041"/>
              <a:ext cx="57450" cy="6758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5" name="Rectangle 180"/>
            <p:cNvSpPr>
              <a:spLocks noChangeArrowheads="1"/>
            </p:cNvSpPr>
            <p:nvPr/>
          </p:nvSpPr>
          <p:spPr bwMode="auto">
            <a:xfrm>
              <a:off x="8024873" y="3737565"/>
              <a:ext cx="3379" cy="169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Freeform 181"/>
            <p:cNvSpPr>
              <a:spLocks noEditPoints="1"/>
            </p:cNvSpPr>
            <p:nvPr/>
          </p:nvSpPr>
          <p:spPr bwMode="auto">
            <a:xfrm>
              <a:off x="7950526" y="3651389"/>
              <a:ext cx="174041" cy="153764"/>
            </a:xfrm>
            <a:custGeom>
              <a:avLst/>
              <a:gdLst>
                <a:gd name="T0" fmla="*/ 51 w 52"/>
                <a:gd name="T1" fmla="*/ 17 h 46"/>
                <a:gd name="T2" fmla="*/ 51 w 52"/>
                <a:gd name="T3" fmla="*/ 17 h 46"/>
                <a:gd name="T4" fmla="*/ 51 w 52"/>
                <a:gd name="T5" fmla="*/ 17 h 46"/>
                <a:gd name="T6" fmla="*/ 37 w 52"/>
                <a:gd name="T7" fmla="*/ 2 h 46"/>
                <a:gd name="T8" fmla="*/ 34 w 52"/>
                <a:gd name="T9" fmla="*/ 0 h 46"/>
                <a:gd name="T10" fmla="*/ 29 w 52"/>
                <a:gd name="T11" fmla="*/ 0 h 46"/>
                <a:gd name="T12" fmla="*/ 29 w 52"/>
                <a:gd name="T13" fmla="*/ 0 h 46"/>
                <a:gd name="T14" fmla="*/ 33 w 52"/>
                <a:gd name="T15" fmla="*/ 3 h 46"/>
                <a:gd name="T16" fmla="*/ 29 w 52"/>
                <a:gd name="T17" fmla="*/ 5 h 46"/>
                <a:gd name="T18" fmla="*/ 31 w 52"/>
                <a:gd name="T19" fmla="*/ 9 h 46"/>
                <a:gd name="T20" fmla="*/ 23 w 52"/>
                <a:gd name="T21" fmla="*/ 26 h 46"/>
                <a:gd name="T22" fmla="*/ 23 w 52"/>
                <a:gd name="T23" fmla="*/ 26 h 46"/>
                <a:gd name="T24" fmla="*/ 22 w 52"/>
                <a:gd name="T25" fmla="*/ 26 h 46"/>
                <a:gd name="T26" fmla="*/ 22 w 52"/>
                <a:gd name="T27" fmla="*/ 26 h 46"/>
                <a:gd name="T28" fmla="*/ 22 w 52"/>
                <a:gd name="T29" fmla="*/ 26 h 46"/>
                <a:gd name="T30" fmla="*/ 14 w 52"/>
                <a:gd name="T31" fmla="*/ 9 h 46"/>
                <a:gd name="T32" fmla="*/ 16 w 52"/>
                <a:gd name="T33" fmla="*/ 5 h 46"/>
                <a:gd name="T34" fmla="*/ 12 w 52"/>
                <a:gd name="T35" fmla="*/ 3 h 46"/>
                <a:gd name="T36" fmla="*/ 16 w 52"/>
                <a:gd name="T37" fmla="*/ 0 h 46"/>
                <a:gd name="T38" fmla="*/ 16 w 52"/>
                <a:gd name="T39" fmla="*/ 0 h 46"/>
                <a:gd name="T40" fmla="*/ 11 w 52"/>
                <a:gd name="T41" fmla="*/ 0 h 46"/>
                <a:gd name="T42" fmla="*/ 7 w 52"/>
                <a:gd name="T43" fmla="*/ 4 h 46"/>
                <a:gd name="T44" fmla="*/ 0 w 52"/>
                <a:gd name="T45" fmla="*/ 23 h 46"/>
                <a:gd name="T46" fmla="*/ 8 w 52"/>
                <a:gd name="T47" fmla="*/ 46 h 46"/>
                <a:gd name="T48" fmla="*/ 13 w 52"/>
                <a:gd name="T49" fmla="*/ 44 h 46"/>
                <a:gd name="T50" fmla="*/ 37 w 52"/>
                <a:gd name="T51" fmla="*/ 44 h 46"/>
                <a:gd name="T52" fmla="*/ 37 w 52"/>
                <a:gd name="T53" fmla="*/ 43 h 46"/>
                <a:gd name="T54" fmla="*/ 36 w 52"/>
                <a:gd name="T55" fmla="*/ 38 h 46"/>
                <a:gd name="T56" fmla="*/ 43 w 52"/>
                <a:gd name="T57" fmla="*/ 41 h 46"/>
                <a:gd name="T58" fmla="*/ 47 w 52"/>
                <a:gd name="T59" fmla="*/ 32 h 46"/>
                <a:gd name="T60" fmla="*/ 49 w 52"/>
                <a:gd name="T61" fmla="*/ 27 h 46"/>
                <a:gd name="T62" fmla="*/ 51 w 52"/>
                <a:gd name="T63" fmla="*/ 25 h 46"/>
                <a:gd name="T64" fmla="*/ 51 w 52"/>
                <a:gd name="T65" fmla="*/ 24 h 46"/>
                <a:gd name="T66" fmla="*/ 51 w 52"/>
                <a:gd name="T67" fmla="*/ 23 h 46"/>
                <a:gd name="T68" fmla="*/ 52 w 52"/>
                <a:gd name="T69" fmla="*/ 23 h 46"/>
                <a:gd name="T70" fmla="*/ 52 w 52"/>
                <a:gd name="T71" fmla="*/ 23 h 46"/>
                <a:gd name="T72" fmla="*/ 52 w 52"/>
                <a:gd name="T73" fmla="*/ 23 h 46"/>
                <a:gd name="T74" fmla="*/ 52 w 52"/>
                <a:gd name="T75" fmla="*/ 23 h 46"/>
                <a:gd name="T76" fmla="*/ 51 w 52"/>
                <a:gd name="T77" fmla="*/ 17 h 46"/>
                <a:gd name="T78" fmla="*/ 40 w 52"/>
                <a:gd name="T79" fmla="*/ 22 h 46"/>
                <a:gd name="T80" fmla="*/ 38 w 52"/>
                <a:gd name="T81" fmla="*/ 27 h 46"/>
                <a:gd name="T82" fmla="*/ 36 w 52"/>
                <a:gd name="T83" fmla="*/ 29 h 46"/>
                <a:gd name="T84" fmla="*/ 36 w 52"/>
                <a:gd name="T85" fmla="*/ 15 h 46"/>
                <a:gd name="T86" fmla="*/ 41 w 52"/>
                <a:gd name="T87" fmla="*/ 21 h 46"/>
                <a:gd name="T88" fmla="*/ 40 w 52"/>
                <a:gd name="T8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" h="46">
                  <a:moveTo>
                    <a:pt x="51" y="17"/>
                  </a:move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5" y="1"/>
                    <a:pt x="34" y="0"/>
                  </a:cubicBezTo>
                  <a:cubicBezTo>
                    <a:pt x="34" y="0"/>
                    <a:pt x="31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1"/>
                    <a:pt x="8" y="2"/>
                    <a:pt x="7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37"/>
                    <a:pt x="5" y="38"/>
                    <a:pt x="8" y="46"/>
                  </a:cubicBezTo>
                  <a:cubicBezTo>
                    <a:pt x="9" y="45"/>
                    <a:pt x="11" y="44"/>
                    <a:pt x="13" y="44"/>
                  </a:cubicBezTo>
                  <a:cubicBezTo>
                    <a:pt x="21" y="44"/>
                    <a:pt x="29" y="44"/>
                    <a:pt x="37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1"/>
                    <a:pt x="36" y="39"/>
                    <a:pt x="36" y="38"/>
                  </a:cubicBezTo>
                  <a:cubicBezTo>
                    <a:pt x="38" y="39"/>
                    <a:pt x="41" y="40"/>
                    <a:pt x="43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0"/>
                    <a:pt x="52" y="29"/>
                    <a:pt x="51" y="17"/>
                  </a:cubicBezTo>
                  <a:close/>
                  <a:moveTo>
                    <a:pt x="40" y="22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4"/>
                    <a:pt x="36" y="20"/>
                    <a:pt x="36" y="15"/>
                  </a:cubicBezTo>
                  <a:cubicBezTo>
                    <a:pt x="41" y="21"/>
                    <a:pt x="41" y="21"/>
                    <a:pt x="41" y="21"/>
                  </a:cubicBezTo>
                  <a:lnTo>
                    <a:pt x="4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7" name="Freeform 182"/>
            <p:cNvSpPr>
              <a:spLocks/>
            </p:cNvSpPr>
            <p:nvPr/>
          </p:nvSpPr>
          <p:spPr bwMode="auto">
            <a:xfrm>
              <a:off x="8018115" y="3648010"/>
              <a:ext cx="16897" cy="20277"/>
            </a:xfrm>
            <a:custGeom>
              <a:avLst/>
              <a:gdLst>
                <a:gd name="T0" fmla="*/ 2 w 10"/>
                <a:gd name="T1" fmla="*/ 0 h 12"/>
                <a:gd name="T2" fmla="*/ 0 w 10"/>
                <a:gd name="T3" fmla="*/ 8 h 12"/>
                <a:gd name="T4" fmla="*/ 4 w 10"/>
                <a:gd name="T5" fmla="*/ 12 h 12"/>
                <a:gd name="T6" fmla="*/ 10 w 10"/>
                <a:gd name="T7" fmla="*/ 8 h 12"/>
                <a:gd name="T8" fmla="*/ 8 w 10"/>
                <a:gd name="T9" fmla="*/ 0 h 12"/>
                <a:gd name="T10" fmla="*/ 2 w 1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2" y="0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8" name="Freeform 183"/>
            <p:cNvSpPr>
              <a:spLocks/>
            </p:cNvSpPr>
            <p:nvPr/>
          </p:nvSpPr>
          <p:spPr bwMode="auto">
            <a:xfrm>
              <a:off x="8014735" y="3661527"/>
              <a:ext cx="23656" cy="82796"/>
            </a:xfrm>
            <a:custGeom>
              <a:avLst/>
              <a:gdLst>
                <a:gd name="T0" fmla="*/ 4 w 14"/>
                <a:gd name="T1" fmla="*/ 0 h 49"/>
                <a:gd name="T2" fmla="*/ 0 w 14"/>
                <a:gd name="T3" fmla="*/ 45 h 49"/>
                <a:gd name="T4" fmla="*/ 6 w 14"/>
                <a:gd name="T5" fmla="*/ 49 h 49"/>
                <a:gd name="T6" fmla="*/ 14 w 14"/>
                <a:gd name="T7" fmla="*/ 45 h 49"/>
                <a:gd name="T8" fmla="*/ 10 w 14"/>
                <a:gd name="T9" fmla="*/ 0 h 49"/>
                <a:gd name="T10" fmla="*/ 4 w 14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9">
                  <a:moveTo>
                    <a:pt x="4" y="0"/>
                  </a:moveTo>
                  <a:lnTo>
                    <a:pt x="0" y="45"/>
                  </a:lnTo>
                  <a:lnTo>
                    <a:pt x="6" y="49"/>
                  </a:lnTo>
                  <a:lnTo>
                    <a:pt x="14" y="45"/>
                  </a:lnTo>
                  <a:lnTo>
                    <a:pt x="1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9" name="Freeform 184"/>
            <p:cNvSpPr>
              <a:spLocks/>
            </p:cNvSpPr>
            <p:nvPr/>
          </p:nvSpPr>
          <p:spPr bwMode="auto">
            <a:xfrm>
              <a:off x="8487857" y="3788257"/>
              <a:ext cx="40553" cy="143626"/>
            </a:xfrm>
            <a:custGeom>
              <a:avLst/>
              <a:gdLst>
                <a:gd name="T0" fmla="*/ 0 w 12"/>
                <a:gd name="T1" fmla="*/ 0 h 43"/>
                <a:gd name="T2" fmla="*/ 1 w 12"/>
                <a:gd name="T3" fmla="*/ 43 h 43"/>
                <a:gd name="T4" fmla="*/ 12 w 12"/>
                <a:gd name="T5" fmla="*/ 43 h 43"/>
                <a:gd name="T6" fmla="*/ 12 w 12"/>
                <a:gd name="T7" fmla="*/ 0 h 43"/>
                <a:gd name="T8" fmla="*/ 0 w 1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3">
                  <a:moveTo>
                    <a:pt x="0" y="0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28"/>
                    <a:pt x="12" y="0"/>
                    <a:pt x="12" y="0"/>
                  </a:cubicBezTo>
                  <a:cubicBezTo>
                    <a:pt x="12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0" name="Freeform 185"/>
            <p:cNvSpPr>
              <a:spLocks/>
            </p:cNvSpPr>
            <p:nvPr/>
          </p:nvSpPr>
          <p:spPr bwMode="auto">
            <a:xfrm>
              <a:off x="8440545" y="3788257"/>
              <a:ext cx="43932" cy="143626"/>
            </a:xfrm>
            <a:custGeom>
              <a:avLst/>
              <a:gdLst>
                <a:gd name="T0" fmla="*/ 0 w 13"/>
                <a:gd name="T1" fmla="*/ 0 h 43"/>
                <a:gd name="T2" fmla="*/ 1 w 13"/>
                <a:gd name="T3" fmla="*/ 43 h 43"/>
                <a:gd name="T4" fmla="*/ 13 w 13"/>
                <a:gd name="T5" fmla="*/ 43 h 43"/>
                <a:gd name="T6" fmla="*/ 13 w 13"/>
                <a:gd name="T7" fmla="*/ 0 h 43"/>
                <a:gd name="T8" fmla="*/ 0 w 1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28"/>
                    <a:pt x="13" y="0"/>
                    <a:pt x="13" y="0"/>
                  </a:cubicBezTo>
                  <a:cubicBezTo>
                    <a:pt x="13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1" name="Oval 186"/>
            <p:cNvSpPr>
              <a:spLocks noChangeArrowheads="1"/>
            </p:cNvSpPr>
            <p:nvPr/>
          </p:nvSpPr>
          <p:spPr bwMode="auto">
            <a:xfrm>
              <a:off x="8457442" y="3580421"/>
              <a:ext cx="54071" cy="6758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2" name="Rectangle 187"/>
            <p:cNvSpPr>
              <a:spLocks noChangeArrowheads="1"/>
            </p:cNvSpPr>
            <p:nvPr/>
          </p:nvSpPr>
          <p:spPr bwMode="auto">
            <a:xfrm>
              <a:off x="8484477" y="3740944"/>
              <a:ext cx="1690" cy="169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3" name="Freeform 188"/>
            <p:cNvSpPr>
              <a:spLocks/>
            </p:cNvSpPr>
            <p:nvPr/>
          </p:nvSpPr>
          <p:spPr bwMode="auto">
            <a:xfrm>
              <a:off x="8410130" y="3654769"/>
              <a:ext cx="145316" cy="153764"/>
            </a:xfrm>
            <a:custGeom>
              <a:avLst/>
              <a:gdLst>
                <a:gd name="T0" fmla="*/ 42 w 43"/>
                <a:gd name="T1" fmla="*/ 24 h 46"/>
                <a:gd name="T2" fmla="*/ 38 w 43"/>
                <a:gd name="T3" fmla="*/ 5 h 46"/>
                <a:gd name="T4" fmla="*/ 34 w 43"/>
                <a:gd name="T5" fmla="*/ 1 h 46"/>
                <a:gd name="T6" fmla="*/ 29 w 43"/>
                <a:gd name="T7" fmla="*/ 0 h 46"/>
                <a:gd name="T8" fmla="*/ 29 w 43"/>
                <a:gd name="T9" fmla="*/ 0 h 46"/>
                <a:gd name="T10" fmla="*/ 32 w 43"/>
                <a:gd name="T11" fmla="*/ 3 h 46"/>
                <a:gd name="T12" fmla="*/ 28 w 43"/>
                <a:gd name="T13" fmla="*/ 5 h 46"/>
                <a:gd name="T14" fmla="*/ 30 w 43"/>
                <a:gd name="T15" fmla="*/ 9 h 46"/>
                <a:gd name="T16" fmla="*/ 22 w 43"/>
                <a:gd name="T17" fmla="*/ 26 h 46"/>
                <a:gd name="T18" fmla="*/ 22 w 43"/>
                <a:gd name="T19" fmla="*/ 26 h 46"/>
                <a:gd name="T20" fmla="*/ 22 w 43"/>
                <a:gd name="T21" fmla="*/ 26 h 46"/>
                <a:gd name="T22" fmla="*/ 22 w 43"/>
                <a:gd name="T23" fmla="*/ 26 h 46"/>
                <a:gd name="T24" fmla="*/ 22 w 43"/>
                <a:gd name="T25" fmla="*/ 26 h 46"/>
                <a:gd name="T26" fmla="*/ 14 w 43"/>
                <a:gd name="T27" fmla="*/ 9 h 46"/>
                <a:gd name="T28" fmla="*/ 16 w 43"/>
                <a:gd name="T29" fmla="*/ 5 h 46"/>
                <a:gd name="T30" fmla="*/ 12 w 43"/>
                <a:gd name="T31" fmla="*/ 3 h 46"/>
                <a:gd name="T32" fmla="*/ 15 w 43"/>
                <a:gd name="T33" fmla="*/ 0 h 46"/>
                <a:gd name="T34" fmla="*/ 15 w 43"/>
                <a:gd name="T35" fmla="*/ 0 h 46"/>
                <a:gd name="T36" fmla="*/ 11 w 43"/>
                <a:gd name="T37" fmla="*/ 1 h 46"/>
                <a:gd name="T38" fmla="*/ 7 w 43"/>
                <a:gd name="T39" fmla="*/ 4 h 46"/>
                <a:gd name="T40" fmla="*/ 0 w 43"/>
                <a:gd name="T41" fmla="*/ 23 h 46"/>
                <a:gd name="T42" fmla="*/ 7 w 43"/>
                <a:gd name="T43" fmla="*/ 46 h 46"/>
                <a:gd name="T44" fmla="*/ 12 w 43"/>
                <a:gd name="T45" fmla="*/ 44 h 46"/>
                <a:gd name="T46" fmla="*/ 30 w 43"/>
                <a:gd name="T47" fmla="*/ 44 h 46"/>
                <a:gd name="T48" fmla="*/ 30 w 43"/>
                <a:gd name="T49" fmla="*/ 45 h 46"/>
                <a:gd name="T50" fmla="*/ 42 w 43"/>
                <a:gd name="T51" fmla="*/ 45 h 46"/>
                <a:gd name="T52" fmla="*/ 42 w 43"/>
                <a:gd name="T5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46">
                  <a:moveTo>
                    <a:pt x="42" y="24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6" y="1"/>
                    <a:pt x="34" y="1"/>
                  </a:cubicBezTo>
                  <a:cubicBezTo>
                    <a:pt x="34" y="1"/>
                    <a:pt x="30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1" y="0"/>
                    <a:pt x="11" y="1"/>
                  </a:cubicBezTo>
                  <a:cubicBezTo>
                    <a:pt x="9" y="1"/>
                    <a:pt x="8" y="2"/>
                    <a:pt x="7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37"/>
                    <a:pt x="5" y="38"/>
                    <a:pt x="7" y="46"/>
                  </a:cubicBezTo>
                  <a:cubicBezTo>
                    <a:pt x="9" y="45"/>
                    <a:pt x="11" y="44"/>
                    <a:pt x="12" y="44"/>
                  </a:cubicBezTo>
                  <a:cubicBezTo>
                    <a:pt x="18" y="44"/>
                    <a:pt x="24" y="44"/>
                    <a:pt x="30" y="44"/>
                  </a:cubicBezTo>
                  <a:cubicBezTo>
                    <a:pt x="30" y="44"/>
                    <a:pt x="30" y="44"/>
                    <a:pt x="30" y="45"/>
                  </a:cubicBezTo>
                  <a:cubicBezTo>
                    <a:pt x="34" y="45"/>
                    <a:pt x="38" y="45"/>
                    <a:pt x="42" y="45"/>
                  </a:cubicBezTo>
                  <a:cubicBezTo>
                    <a:pt x="42" y="38"/>
                    <a:pt x="43" y="33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4" name="Freeform 189"/>
            <p:cNvSpPr>
              <a:spLocks/>
            </p:cNvSpPr>
            <p:nvPr/>
          </p:nvSpPr>
          <p:spPr bwMode="auto">
            <a:xfrm>
              <a:off x="8474339" y="3654769"/>
              <a:ext cx="20277" cy="20277"/>
            </a:xfrm>
            <a:custGeom>
              <a:avLst/>
              <a:gdLst>
                <a:gd name="T0" fmla="*/ 2 w 12"/>
                <a:gd name="T1" fmla="*/ 0 h 12"/>
                <a:gd name="T2" fmla="*/ 0 w 12"/>
                <a:gd name="T3" fmla="*/ 8 h 12"/>
                <a:gd name="T4" fmla="*/ 6 w 12"/>
                <a:gd name="T5" fmla="*/ 12 h 12"/>
                <a:gd name="T6" fmla="*/ 12 w 12"/>
                <a:gd name="T7" fmla="*/ 8 h 12"/>
                <a:gd name="T8" fmla="*/ 10 w 12"/>
                <a:gd name="T9" fmla="*/ 0 h 12"/>
                <a:gd name="T10" fmla="*/ 2 w 12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0" y="8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5" name="Freeform 190"/>
            <p:cNvSpPr>
              <a:spLocks/>
            </p:cNvSpPr>
            <p:nvPr/>
          </p:nvSpPr>
          <p:spPr bwMode="auto">
            <a:xfrm>
              <a:off x="8474339" y="3668286"/>
              <a:ext cx="20277" cy="82796"/>
            </a:xfrm>
            <a:custGeom>
              <a:avLst/>
              <a:gdLst>
                <a:gd name="T0" fmla="*/ 2 w 12"/>
                <a:gd name="T1" fmla="*/ 0 h 49"/>
                <a:gd name="T2" fmla="*/ 0 w 12"/>
                <a:gd name="T3" fmla="*/ 43 h 49"/>
                <a:gd name="T4" fmla="*/ 6 w 12"/>
                <a:gd name="T5" fmla="*/ 49 h 49"/>
                <a:gd name="T6" fmla="*/ 12 w 12"/>
                <a:gd name="T7" fmla="*/ 43 h 49"/>
                <a:gd name="T8" fmla="*/ 10 w 12"/>
                <a:gd name="T9" fmla="*/ 0 h 49"/>
                <a:gd name="T10" fmla="*/ 2 w 12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9">
                  <a:moveTo>
                    <a:pt x="2" y="0"/>
                  </a:moveTo>
                  <a:lnTo>
                    <a:pt x="0" y="43"/>
                  </a:lnTo>
                  <a:lnTo>
                    <a:pt x="6" y="49"/>
                  </a:lnTo>
                  <a:lnTo>
                    <a:pt x="12" y="43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6" name="文字方塊 195"/>
          <p:cNvSpPr txBox="1"/>
          <p:nvPr/>
        </p:nvSpPr>
        <p:spPr>
          <a:xfrm>
            <a:off x="3159070" y="3449308"/>
            <a:ext cx="298389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3600" b="1" spc="38" dirty="0">
                <a:ln w="19050"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城鄉永續</a:t>
            </a:r>
            <a:r>
              <a:rPr lang="zh-TW" altLang="en-US" sz="3600" b="1" spc="38" dirty="0" smtClean="0">
                <a:ln w="19050">
                  <a:noFill/>
                </a:ln>
                <a:solidFill>
                  <a:srgbClr val="FF0000"/>
                </a:solidFill>
                <a:effectLst/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經營</a:t>
            </a:r>
            <a:endParaRPr lang="zh-TW" altLang="en-US" sz="3600" b="1" spc="38" dirty="0">
              <a:ln w="19050">
                <a:noFill/>
              </a:ln>
              <a:solidFill>
                <a:srgbClr val="FF0000"/>
              </a:solidFill>
              <a:effectLst/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97" name="標題 1"/>
          <p:cNvSpPr txBox="1">
            <a:spLocks/>
          </p:cNvSpPr>
          <p:nvPr/>
        </p:nvSpPr>
        <p:spPr>
          <a:xfrm>
            <a:off x="944592" y="-71981"/>
            <a:ext cx="5649686" cy="1353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一、計畫背景</a:t>
            </a:r>
            <a:endParaRPr lang="zh-TW" altLang="en-US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791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5" grpId="0" animBg="1"/>
          <p:bldP spid="151" grpId="0" animBg="1"/>
          <p:bldP spid="157" grpId="0" animBg="1"/>
          <p:bldP spid="16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5" grpId="0" animBg="1"/>
          <p:bldP spid="151" grpId="0" animBg="1"/>
          <p:bldP spid="157" grpId="0" animBg="1"/>
          <p:bldP spid="16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29"/>
            <a:ext cx="2971800" cy="752475"/>
          </a:xfrm>
          <a:prstGeom prst="rect">
            <a:avLst/>
          </a:prstGeom>
        </p:spPr>
      </p:pic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557248"/>
            <a:ext cx="2057400" cy="365125"/>
          </a:xfrm>
        </p:spPr>
        <p:txBody>
          <a:bodyPr/>
          <a:lstStyle/>
          <a:p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944592" y="-71981"/>
            <a:ext cx="5649686" cy="1353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二、類別說明</a:t>
            </a:r>
            <a:endParaRPr lang="zh-TW" altLang="en-US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046412"/>
              </p:ext>
            </p:extLst>
          </p:nvPr>
        </p:nvGraphicFramePr>
        <p:xfrm>
          <a:off x="359556" y="978925"/>
          <a:ext cx="8448600" cy="439943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68208">
                  <a:extLst>
                    <a:ext uri="{9D8B030D-6E8A-4147-A177-3AD203B41FA5}">
                      <a16:colId xmlns:a16="http://schemas.microsoft.com/office/drawing/2014/main" val="3978499114"/>
                    </a:ext>
                  </a:extLst>
                </a:gridCol>
                <a:gridCol w="1795098">
                  <a:extLst>
                    <a:ext uri="{9D8B030D-6E8A-4147-A177-3AD203B41FA5}">
                      <a16:colId xmlns:a16="http://schemas.microsoft.com/office/drawing/2014/main" val="93721776"/>
                    </a:ext>
                  </a:extLst>
                </a:gridCol>
                <a:gridCol w="1795098">
                  <a:extLst>
                    <a:ext uri="{9D8B030D-6E8A-4147-A177-3AD203B41FA5}">
                      <a16:colId xmlns:a16="http://schemas.microsoft.com/office/drawing/2014/main" val="250328713"/>
                    </a:ext>
                  </a:extLst>
                </a:gridCol>
                <a:gridCol w="1795098">
                  <a:extLst>
                    <a:ext uri="{9D8B030D-6E8A-4147-A177-3AD203B41FA5}">
                      <a16:colId xmlns:a16="http://schemas.microsoft.com/office/drawing/2014/main" val="2921399751"/>
                    </a:ext>
                  </a:extLst>
                </a:gridCol>
                <a:gridCol w="1795098">
                  <a:extLst>
                    <a:ext uri="{9D8B030D-6E8A-4147-A177-3AD203B41FA5}">
                      <a16:colId xmlns:a16="http://schemas.microsoft.com/office/drawing/2014/main" val="4294704193"/>
                    </a:ext>
                  </a:extLst>
                </a:gridCol>
              </a:tblGrid>
              <a:tr h="61492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類型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200350"/>
                  </a:ext>
                </a:extLst>
              </a:tr>
              <a:tr h="667011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執行期間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r>
                        <a:rPr lang="en-US" altLang="zh-TW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-8</a:t>
                      </a: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r>
                        <a:rPr lang="en-US" altLang="zh-TW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-24</a:t>
                      </a: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endParaRPr lang="zh-TW" altLang="en-US" sz="1800" b="1" dirty="0">
                        <a:solidFill>
                          <a:srgbClr val="4F4F4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r>
                        <a:rPr lang="en-US" altLang="zh-TW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-24</a:t>
                      </a: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altLang="zh-TW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r>
                        <a:rPr lang="en-US" altLang="zh-TW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-18</a:t>
                      </a: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endParaRPr lang="zh-TW" altLang="en-US" sz="1800" b="1" kern="100" dirty="0">
                        <a:solidFill>
                          <a:srgbClr val="4F4F4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179715"/>
                  </a:ext>
                </a:extLst>
              </a:tr>
              <a:tr h="784564">
                <a:tc>
                  <a:txBody>
                    <a:bodyPr/>
                    <a:lstStyle/>
                    <a:p>
                      <a:pPr algn="ctr"/>
                      <a:endParaRPr lang="en-US" altLang="zh-TW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輔導上限</a:t>
                      </a:r>
                      <a:endParaRPr lang="zh-TW" altLang="en-US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kern="100" dirty="0" smtClean="0">
                          <a:solidFill>
                            <a:srgbClr val="FF0066"/>
                          </a:solidFill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200</a:t>
                      </a:r>
                      <a:r>
                        <a:rPr lang="zh-TW" altLang="en-US" sz="1800" kern="100" dirty="0" smtClean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endParaRPr lang="zh-TW" altLang="en-US" sz="2400" dirty="0" smtClean="0">
                        <a:solidFill>
                          <a:srgbClr val="FF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kern="100" dirty="0" smtClean="0">
                          <a:solidFill>
                            <a:srgbClr val="FF0066"/>
                          </a:solidFill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1,000</a:t>
                      </a:r>
                      <a:r>
                        <a:rPr lang="zh-TW" altLang="en-US" sz="1800" kern="100" dirty="0" smtClean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endParaRPr lang="zh-TW" altLang="en-US" sz="1800" dirty="0" smtClean="0">
                        <a:solidFill>
                          <a:srgbClr val="FF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kern="100" dirty="0" smtClean="0">
                          <a:solidFill>
                            <a:srgbClr val="FF0066"/>
                          </a:solidFill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3,000</a:t>
                      </a:r>
                      <a:r>
                        <a:rPr lang="zh-TW" altLang="en-US" sz="1800" kern="100" dirty="0" smtClean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endParaRPr lang="zh-TW" altLang="en-US" sz="1800" dirty="0" smtClean="0">
                        <a:solidFill>
                          <a:srgbClr val="FF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3200" kern="100" dirty="0" smtClean="0">
                          <a:solidFill>
                            <a:srgbClr val="FF0066"/>
                          </a:solidFill>
                          <a:latin typeface="Arial Black" panose="020B0A04020102020204" pitchFamily="34" charset="0"/>
                          <a:ea typeface="微軟正黑體" panose="020B0604030504040204" pitchFamily="34" charset="-120"/>
                        </a:rPr>
                        <a:t>500</a:t>
                      </a:r>
                      <a:r>
                        <a:rPr lang="zh-TW" altLang="en-US" sz="1800" kern="100" dirty="0" smtClean="0">
                          <a:solidFill>
                            <a:srgbClr val="FF0066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</a:t>
                      </a:r>
                      <a:endParaRPr lang="zh-TW" altLang="en-US" sz="1800" kern="100" dirty="0">
                        <a:solidFill>
                          <a:srgbClr val="FF0066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257679"/>
                  </a:ext>
                </a:extLst>
              </a:tr>
              <a:tr h="12577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altLang="zh-TW" sz="1800" b="1" kern="1200" spc="-53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 defTabSz="914400" rtl="0" eaLnBrk="1" latinLnBrk="0" hangingPunct="1"/>
                      <a:endParaRPr lang="en-US" altLang="zh-TW" sz="1800" b="1" kern="1200" spc="-53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1800" b="1" kern="1200" spc="-53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申請資格</a:t>
                      </a:r>
                      <a:endParaRPr lang="zh-TW" altLang="en-US" sz="1800" b="1" kern="1200" spc="-53" dirty="0">
                        <a:solidFill>
                          <a:srgbClr val="4F4F4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spc="-53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單家</a:t>
                      </a:r>
                      <a:endParaRPr lang="en-US" altLang="zh-TW" sz="2400" b="1" kern="1200" spc="-53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spc="-53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中小企業提案</a:t>
                      </a:r>
                    </a:p>
                    <a:p>
                      <a:pPr marL="0" algn="l" defTabSz="914400" rtl="0" eaLnBrk="1" latinLnBrk="0" hangingPunct="1"/>
                      <a:endParaRPr lang="zh-TW" altLang="en-US" sz="1800" b="1" kern="1200" spc="-53" dirty="0">
                        <a:solidFill>
                          <a:srgbClr val="4F4F4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spc="-53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2400" b="1" kern="1200" spc="-53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家以上</a:t>
                      </a:r>
                      <a:endParaRPr lang="en-US" altLang="zh-TW" sz="2400" b="1" kern="1200" spc="-53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spc="-53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三分之二以上成員需為中小企業</a:t>
                      </a:r>
                      <a:endParaRPr lang="zh-TW" altLang="en-US" sz="1800" b="1" kern="1200" spc="-53" dirty="0">
                        <a:solidFill>
                          <a:srgbClr val="4F4F4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400" b="1" kern="1200" spc="-53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經營場域</a:t>
                      </a:r>
                      <a:endParaRPr lang="en-US" altLang="zh-TW" sz="2400" b="1" kern="1200" spc="-53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1800" kern="1200" spc="-53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並輔導中小企業進駐發展</a:t>
                      </a:r>
                    </a:p>
                    <a:p>
                      <a:endParaRPr lang="zh-TW" altLang="en-US" sz="1800" b="1" kern="1200" spc="-53" dirty="0">
                        <a:solidFill>
                          <a:srgbClr val="4F4F4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kern="1200" spc="-53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設計業者</a:t>
                      </a:r>
                      <a:endParaRPr lang="en-US" altLang="zh-TW" sz="2400" b="1" kern="1200" spc="-53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800" kern="1200" spc="-53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與場域擁有者</a:t>
                      </a:r>
                      <a:endParaRPr lang="en-US" altLang="zh-TW" sz="1800" kern="1200" spc="-53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800" kern="1200" spc="-53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合作共創</a:t>
                      </a:r>
                      <a:endParaRPr lang="zh-TW" altLang="en-US" sz="1800" b="1" kern="1200" spc="-53" dirty="0">
                        <a:solidFill>
                          <a:srgbClr val="4F4F4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107856"/>
                  </a:ext>
                </a:extLst>
              </a:tr>
              <a:tr h="9765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altLang="zh-TW" sz="1800" b="1" kern="1200" spc="-53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1800" b="1" kern="1200" spc="-53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徵案需求</a:t>
                      </a:r>
                      <a:endParaRPr lang="zh-TW" altLang="en-US" sz="1800" b="1" kern="1200" spc="-53" dirty="0">
                        <a:solidFill>
                          <a:srgbClr val="4F4F4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800" kern="1200" spc="-53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城鄉創生領袖，發揮示範性與影嚮力</a:t>
                      </a:r>
                      <a:endParaRPr lang="zh-TW" altLang="en-US" sz="1800" b="1" kern="1200" spc="-53" dirty="0">
                        <a:solidFill>
                          <a:srgbClr val="4F4F4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spc="-53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經營城鄉事業，群聚共好，產業永續發展</a:t>
                      </a:r>
                      <a:endParaRPr lang="zh-TW" altLang="en-US" sz="1800" b="1" kern="1200" spc="-53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kern="1200" spc="-53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發揮以大帶小，營造城鄉特色主題場域</a:t>
                      </a:r>
                      <a:endParaRPr lang="zh-TW" altLang="en-US" sz="1800" b="1" kern="1200" spc="-53" dirty="0">
                        <a:solidFill>
                          <a:srgbClr val="4F4F4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kern="1200" spc="-53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設計重塑城鄉場域，提升</a:t>
                      </a:r>
                      <a:r>
                        <a:rPr lang="zh-TW" altLang="zh-TW" sz="1800" kern="1200" spc="-53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整體形象與</a:t>
                      </a:r>
                      <a:r>
                        <a:rPr lang="zh-TW" altLang="en-US" sz="1800" kern="1200" spc="-53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產業價值</a:t>
                      </a:r>
                      <a:endParaRPr lang="zh-TW" altLang="en-US" sz="1800" b="1" kern="1200" spc="-53" dirty="0">
                        <a:solidFill>
                          <a:srgbClr val="4F4F4F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43891"/>
                  </a:ext>
                </a:extLst>
              </a:tr>
            </a:tbl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1789290" y="912476"/>
            <a:ext cx="6733033" cy="838019"/>
            <a:chOff x="1789290" y="912476"/>
            <a:chExt cx="6733033" cy="838019"/>
          </a:xfrm>
        </p:grpSpPr>
        <p:sp>
          <p:nvSpPr>
            <p:cNvPr id="8" name="文字方塊 7"/>
            <p:cNvSpPr txBox="1"/>
            <p:nvPr/>
          </p:nvSpPr>
          <p:spPr bwMode="auto">
            <a:xfrm>
              <a:off x="1789290" y="1297364"/>
              <a:ext cx="482497" cy="453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8097" tIns="38097" rIns="38097" bIns="38097" rtlCol="0">
              <a:spAutoFit/>
            </a:bodyPr>
            <a:lstStyle/>
            <a:p>
              <a:pPr algn="ctr">
                <a:lnSpc>
                  <a:spcPts val="1905"/>
                </a:lnSpc>
              </a:pPr>
              <a:r>
                <a:rPr lang="en-US" altLang="zh-TW" sz="5714" b="1" dirty="0">
                  <a:solidFill>
                    <a:schemeClr val="bg1"/>
                  </a:solidFill>
                  <a:latin typeface="+mj-lt"/>
                  <a:ea typeface="+mj-ea"/>
                </a:rPr>
                <a:t>A</a:t>
              </a:r>
              <a:endParaRPr lang="zh-TW" altLang="en-US" sz="5714" b="1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  <p:sp>
          <p:nvSpPr>
            <p:cNvPr id="9" name="文字方塊 8"/>
            <p:cNvSpPr txBox="1"/>
            <p:nvPr/>
          </p:nvSpPr>
          <p:spPr bwMode="auto">
            <a:xfrm>
              <a:off x="2160567" y="912476"/>
              <a:ext cx="838219" cy="728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8097" tIns="38097" rIns="38097" bIns="38097" rtlCol="0">
              <a:spAutoFit/>
            </a:bodyPr>
            <a:lstStyle/>
            <a:p>
              <a:pPr algn="ctr" defTabSz="967618">
                <a:defRPr/>
              </a:pPr>
              <a:r>
                <a:rPr lang="zh-TW" altLang="en-US" sz="2116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單一</a:t>
              </a:r>
              <a:endParaRPr lang="en-US" altLang="zh-TW" sz="2116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967618">
                <a:defRPr/>
              </a:pPr>
              <a:r>
                <a:rPr lang="zh-TW" altLang="en-US" sz="2116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</a:t>
              </a:r>
            </a:p>
          </p:txBody>
        </p:sp>
        <p:sp>
          <p:nvSpPr>
            <p:cNvPr id="10" name="文字方塊 9"/>
            <p:cNvSpPr txBox="1"/>
            <p:nvPr/>
          </p:nvSpPr>
          <p:spPr bwMode="auto">
            <a:xfrm>
              <a:off x="3656792" y="1288836"/>
              <a:ext cx="461659" cy="453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8097" tIns="38097" rIns="38097" bIns="38097" rtlCol="0">
              <a:spAutoFit/>
            </a:bodyPr>
            <a:lstStyle/>
            <a:p>
              <a:pPr algn="ctr">
                <a:lnSpc>
                  <a:spcPts val="1905"/>
                </a:lnSpc>
              </a:pPr>
              <a:r>
                <a:rPr lang="en-US" altLang="zh-TW" sz="5714" b="1" dirty="0">
                  <a:solidFill>
                    <a:schemeClr val="bg1"/>
                  </a:solidFill>
                  <a:latin typeface="+mj-lt"/>
                  <a:ea typeface="+mj-ea"/>
                </a:rPr>
                <a:t>B</a:t>
              </a:r>
              <a:endParaRPr lang="zh-TW" altLang="en-US" sz="5714" b="1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  <p:sp>
          <p:nvSpPr>
            <p:cNvPr id="11" name="文字方塊 10"/>
            <p:cNvSpPr txBox="1"/>
            <p:nvPr/>
          </p:nvSpPr>
          <p:spPr bwMode="auto">
            <a:xfrm>
              <a:off x="4031818" y="915315"/>
              <a:ext cx="838219" cy="728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8097" tIns="38097" rIns="38097" bIns="38097" rtlCol="0">
              <a:spAutoFit/>
            </a:bodyPr>
            <a:lstStyle/>
            <a:p>
              <a:pPr algn="ctr" defTabSz="967618">
                <a:defRPr/>
              </a:pPr>
              <a:r>
                <a:rPr lang="zh-TW" altLang="en-US" sz="2116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企業聯合</a:t>
              </a:r>
            </a:p>
          </p:txBody>
        </p:sp>
        <p:sp>
          <p:nvSpPr>
            <p:cNvPr id="12" name="文字方塊 11"/>
            <p:cNvSpPr txBox="1"/>
            <p:nvPr/>
          </p:nvSpPr>
          <p:spPr bwMode="auto">
            <a:xfrm>
              <a:off x="5481416" y="1293891"/>
              <a:ext cx="461659" cy="453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8097" tIns="38097" rIns="38097" bIns="38097" rtlCol="0">
              <a:spAutoFit/>
            </a:bodyPr>
            <a:lstStyle/>
            <a:p>
              <a:pPr algn="ctr">
                <a:lnSpc>
                  <a:spcPts val="1905"/>
                </a:lnSpc>
              </a:pPr>
              <a:r>
                <a:rPr lang="en-US" altLang="zh-TW" sz="5714" b="1" dirty="0">
                  <a:solidFill>
                    <a:schemeClr val="bg1"/>
                  </a:solidFill>
                  <a:latin typeface="+mj-lt"/>
                  <a:ea typeface="+mj-ea"/>
                </a:rPr>
                <a:t>C</a:t>
              </a:r>
              <a:endParaRPr lang="zh-TW" altLang="en-US" sz="5714" b="1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  <p:sp>
          <p:nvSpPr>
            <p:cNvPr id="13" name="文字方塊 12"/>
            <p:cNvSpPr txBox="1"/>
            <p:nvPr/>
          </p:nvSpPr>
          <p:spPr bwMode="auto">
            <a:xfrm>
              <a:off x="5816686" y="923203"/>
              <a:ext cx="838219" cy="728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8097" tIns="38097" rIns="38097" bIns="38097" rtlCol="0">
              <a:spAutoFit/>
            </a:bodyPr>
            <a:lstStyle/>
            <a:p>
              <a:pPr algn="ctr" defTabSz="967618">
                <a:defRPr/>
              </a:pPr>
              <a:r>
                <a:rPr lang="zh-TW" altLang="en-US" sz="2116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平台經營</a:t>
              </a:r>
            </a:p>
          </p:txBody>
        </p:sp>
        <p:sp>
          <p:nvSpPr>
            <p:cNvPr id="14" name="文字方塊 13"/>
            <p:cNvSpPr txBox="1"/>
            <p:nvPr/>
          </p:nvSpPr>
          <p:spPr bwMode="auto">
            <a:xfrm>
              <a:off x="7278141" y="1292449"/>
              <a:ext cx="512955" cy="453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8097" tIns="38097" rIns="38097" bIns="38097" rtlCol="0">
              <a:spAutoFit/>
            </a:bodyPr>
            <a:lstStyle/>
            <a:p>
              <a:pPr algn="ctr">
                <a:lnSpc>
                  <a:spcPts val="1905"/>
                </a:lnSpc>
              </a:pPr>
              <a:r>
                <a:rPr lang="en-US" altLang="zh-TW" sz="5714" b="1" dirty="0" smtClean="0">
                  <a:solidFill>
                    <a:schemeClr val="bg1"/>
                  </a:solidFill>
                  <a:latin typeface="+mj-lt"/>
                  <a:ea typeface="+mj-ea"/>
                </a:rPr>
                <a:t>D</a:t>
              </a:r>
              <a:endParaRPr lang="zh-TW" altLang="en-US" sz="5714" b="1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  <p:sp>
          <p:nvSpPr>
            <p:cNvPr id="15" name="文字方塊 14"/>
            <p:cNvSpPr txBox="1"/>
            <p:nvPr/>
          </p:nvSpPr>
          <p:spPr bwMode="auto">
            <a:xfrm>
              <a:off x="7684104" y="915394"/>
              <a:ext cx="838219" cy="728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8097" tIns="38097" rIns="38097" bIns="38097" rtlCol="0">
              <a:spAutoFit/>
            </a:bodyPr>
            <a:lstStyle/>
            <a:p>
              <a:pPr algn="ctr" defTabSz="967618">
                <a:defRPr/>
              </a:pPr>
              <a:r>
                <a:rPr lang="zh-TW" altLang="en-US" sz="2116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設計活化</a:t>
              </a:r>
              <a:endParaRPr lang="zh-TW" altLang="en-US" sz="2116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25953" y="5321587"/>
            <a:ext cx="8633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kern="100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※C</a:t>
            </a:r>
            <a:r>
              <a:rPr lang="zh-TW" altLang="en-US" b="1" kern="100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類平台</a:t>
            </a:r>
            <a:r>
              <a:rPr lang="zh-TW" altLang="en-US" b="1" kern="100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經營</a:t>
            </a:r>
            <a:r>
              <a:rPr lang="zh-TW" altLang="en-US" b="1" kern="100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之政府輔導款分為</a:t>
            </a:r>
            <a:r>
              <a:rPr lang="zh-TW" altLang="en-US" b="1" kern="100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kern="100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平台經營經費</a:t>
            </a:r>
            <a:r>
              <a:rPr lang="zh-TW" altLang="en-US" b="1" kern="100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b="1" kern="100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與「進駐輔導經費</a:t>
            </a:r>
            <a:r>
              <a:rPr lang="zh-TW" altLang="en-US" b="1" kern="100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kern="100" dirty="0" smtClean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平台經營</a:t>
            </a:r>
            <a:r>
              <a:rPr lang="zh-TW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佔政府輔導款</a:t>
            </a:r>
            <a:r>
              <a:rPr lang="zh-TW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至多</a:t>
            </a:r>
            <a:r>
              <a:rPr lang="en-US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進駐輔導</a:t>
            </a:r>
            <a:r>
              <a:rPr lang="zh-TW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經費每家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上限</a:t>
            </a:r>
            <a:r>
              <a:rPr lang="en-US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60</a:t>
            </a:r>
            <a:r>
              <a:rPr lang="zh-TW" altLang="zh-TW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，由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提案企業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依執行內容</a:t>
            </a:r>
            <a:r>
              <a:rPr lang="zh-TW" altLang="en-US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合理估列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25954" y="6181309"/>
            <a:ext cx="8577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kern="100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※D</a:t>
            </a:r>
            <a:r>
              <a:rPr lang="zh-TW" altLang="en-US" b="1" kern="100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類設計活化需由「</a:t>
            </a:r>
            <a:r>
              <a:rPr lang="zh-TW" altLang="en-US" b="1" kern="100" dirty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設計業者</a:t>
            </a:r>
            <a:r>
              <a:rPr lang="zh-TW" altLang="en-US" b="1" kern="100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」主導申請</a:t>
            </a:r>
            <a:endParaRPr lang="en-US" altLang="zh-TW" b="1" dirty="0" smtClean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營業項目必須符合經濟部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公司行號及有限合夥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營業項目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中空間設計相關項目。</a:t>
            </a:r>
            <a:endParaRPr lang="en-US" altLang="zh-TW" kern="1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7067458" y="64724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488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29"/>
            <a:ext cx="2971800" cy="752475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110625"/>
              </p:ext>
            </p:extLst>
          </p:nvPr>
        </p:nvGraphicFramePr>
        <p:xfrm>
          <a:off x="191349" y="1067243"/>
          <a:ext cx="8869524" cy="548087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51491">
                  <a:extLst>
                    <a:ext uri="{9D8B030D-6E8A-4147-A177-3AD203B41FA5}">
                      <a16:colId xmlns:a16="http://schemas.microsoft.com/office/drawing/2014/main" val="3978499114"/>
                    </a:ext>
                  </a:extLst>
                </a:gridCol>
                <a:gridCol w="1971923">
                  <a:extLst>
                    <a:ext uri="{9D8B030D-6E8A-4147-A177-3AD203B41FA5}">
                      <a16:colId xmlns:a16="http://schemas.microsoft.com/office/drawing/2014/main" val="93721776"/>
                    </a:ext>
                  </a:extLst>
                </a:gridCol>
                <a:gridCol w="2003729">
                  <a:extLst>
                    <a:ext uri="{9D8B030D-6E8A-4147-A177-3AD203B41FA5}">
                      <a16:colId xmlns:a16="http://schemas.microsoft.com/office/drawing/2014/main" val="250328713"/>
                    </a:ext>
                  </a:extLst>
                </a:gridCol>
                <a:gridCol w="2099144">
                  <a:extLst>
                    <a:ext uri="{9D8B030D-6E8A-4147-A177-3AD203B41FA5}">
                      <a16:colId xmlns:a16="http://schemas.microsoft.com/office/drawing/2014/main" val="2921399751"/>
                    </a:ext>
                  </a:extLst>
                </a:gridCol>
                <a:gridCol w="2143237">
                  <a:extLst>
                    <a:ext uri="{9D8B030D-6E8A-4147-A177-3AD203B41FA5}">
                      <a16:colId xmlns:a16="http://schemas.microsoft.com/office/drawing/2014/main" val="4294704193"/>
                    </a:ext>
                  </a:extLst>
                </a:gridCol>
              </a:tblGrid>
              <a:tr h="61203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類型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200350"/>
                  </a:ext>
                </a:extLst>
              </a:tr>
              <a:tr h="1906773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必要績效指標</a:t>
                      </a:r>
                    </a:p>
                  </a:txBody>
                  <a:tcPr marL="68580" marR="68580" marT="0" marB="0" vert="eaVert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新增營業額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受僱者薪資成長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新增就業人數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新增營業額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受僱者薪資成長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新增就業人數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人才培訓人次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新增營業額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受僱者薪資成長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新增就業人數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人才培訓人次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altLang="en-US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</a:t>
                      </a:r>
                      <a:r>
                        <a:rPr 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進駐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家次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新增營業額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受僱者薪資成長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新增就業人數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人才培訓人次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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吸引來客數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0179715"/>
                  </a:ext>
                </a:extLst>
              </a:tr>
              <a:tr h="2934020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行政及配合辦理事項</a:t>
                      </a:r>
                    </a:p>
                  </a:txBody>
                  <a:tcPr marL="68580" marR="68580" marT="0" marB="0" vert="eaVert" anchor="ctr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辦理或配合本計畫推動及績效考核評估相關事項，包括︰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AutoNum type="arabicPeriod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配合辦理並派員參與本計畫管考會議相關事宜，包括工作進度輔導會議、進度審查會議、實地查訪等。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AutoNum type="arabicPeriod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配合提供與本計畫推動、績效考核（包括計畫內應繳交管考報表、期中、結案報告）</a:t>
                      </a:r>
                      <a:r>
                        <a:rPr 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成效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追蹤及即時性議題對應辦法措施擬訂等有關事宜。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AutoNum type="arabicPeriod"/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需配合追蹤、訪視、訪談、調查受輔導廠商後續推動績效至少（含）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16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400"/>
                        <a:buFont typeface="+mj-lt"/>
                        <a:buAutoNum type="arabicPeriod"/>
                      </a:pPr>
                      <a:r>
                        <a:rPr lang="zh-TW" sz="16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配合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本計畫相關計畫說明會、人培課程培訓、行銷推廣活動、個案研究、廣宣短片拍攝、受訪、提供相關資料及出席相關會議如海外交流、研習活動、座談會、成果發表等。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257679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991120" y="-62715"/>
            <a:ext cx="5649686" cy="1353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二、類別說明</a:t>
            </a:r>
            <a:endParaRPr lang="zh-TW" altLang="en-US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344034" y="1039692"/>
            <a:ext cx="7066975" cy="838019"/>
            <a:chOff x="1789290" y="912476"/>
            <a:chExt cx="7066975" cy="838019"/>
          </a:xfrm>
        </p:grpSpPr>
        <p:sp>
          <p:nvSpPr>
            <p:cNvPr id="8" name="文字方塊 7"/>
            <p:cNvSpPr txBox="1"/>
            <p:nvPr/>
          </p:nvSpPr>
          <p:spPr bwMode="auto">
            <a:xfrm>
              <a:off x="1789290" y="1297364"/>
              <a:ext cx="482497" cy="453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8097" tIns="38097" rIns="38097" bIns="38097" rtlCol="0">
              <a:spAutoFit/>
            </a:bodyPr>
            <a:lstStyle/>
            <a:p>
              <a:pPr algn="ctr">
                <a:lnSpc>
                  <a:spcPts val="1905"/>
                </a:lnSpc>
              </a:pPr>
              <a:r>
                <a:rPr lang="en-US" altLang="zh-TW" sz="5714" b="1" dirty="0">
                  <a:solidFill>
                    <a:schemeClr val="bg1"/>
                  </a:solidFill>
                  <a:latin typeface="+mj-lt"/>
                  <a:ea typeface="+mj-ea"/>
                </a:rPr>
                <a:t>A</a:t>
              </a:r>
              <a:endParaRPr lang="zh-TW" altLang="en-US" sz="5714" b="1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  <p:sp>
          <p:nvSpPr>
            <p:cNvPr id="9" name="文字方塊 8"/>
            <p:cNvSpPr txBox="1"/>
            <p:nvPr/>
          </p:nvSpPr>
          <p:spPr bwMode="auto">
            <a:xfrm>
              <a:off x="2160567" y="912476"/>
              <a:ext cx="838219" cy="728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8097" tIns="38097" rIns="38097" bIns="38097" rtlCol="0">
              <a:spAutoFit/>
            </a:bodyPr>
            <a:lstStyle/>
            <a:p>
              <a:pPr algn="ctr" defTabSz="967618">
                <a:defRPr/>
              </a:pPr>
              <a:r>
                <a:rPr lang="zh-TW" altLang="en-US" sz="2116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單一</a:t>
              </a:r>
              <a:endParaRPr lang="en-US" altLang="zh-TW" sz="2116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967618">
                <a:defRPr/>
              </a:pPr>
              <a:r>
                <a:rPr lang="zh-TW" altLang="en-US" sz="2116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</a:t>
              </a:r>
            </a:p>
          </p:txBody>
        </p:sp>
        <p:sp>
          <p:nvSpPr>
            <p:cNvPr id="10" name="文字方塊 9"/>
            <p:cNvSpPr txBox="1"/>
            <p:nvPr/>
          </p:nvSpPr>
          <p:spPr bwMode="auto">
            <a:xfrm>
              <a:off x="3656792" y="1288836"/>
              <a:ext cx="461659" cy="453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8097" tIns="38097" rIns="38097" bIns="38097" rtlCol="0">
              <a:spAutoFit/>
            </a:bodyPr>
            <a:lstStyle/>
            <a:p>
              <a:pPr algn="ctr">
                <a:lnSpc>
                  <a:spcPts val="1905"/>
                </a:lnSpc>
              </a:pPr>
              <a:r>
                <a:rPr lang="en-US" altLang="zh-TW" sz="5714" b="1" dirty="0">
                  <a:solidFill>
                    <a:schemeClr val="bg1"/>
                  </a:solidFill>
                  <a:latin typeface="+mj-lt"/>
                  <a:ea typeface="+mj-ea"/>
                </a:rPr>
                <a:t>B</a:t>
              </a:r>
              <a:endParaRPr lang="zh-TW" altLang="en-US" sz="5714" b="1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  <p:sp>
          <p:nvSpPr>
            <p:cNvPr id="11" name="文字方塊 10"/>
            <p:cNvSpPr txBox="1"/>
            <p:nvPr/>
          </p:nvSpPr>
          <p:spPr bwMode="auto">
            <a:xfrm>
              <a:off x="4031818" y="915315"/>
              <a:ext cx="838219" cy="728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8097" tIns="38097" rIns="38097" bIns="38097" rtlCol="0">
              <a:spAutoFit/>
            </a:bodyPr>
            <a:lstStyle/>
            <a:p>
              <a:pPr algn="ctr" defTabSz="967618">
                <a:defRPr/>
              </a:pPr>
              <a:r>
                <a:rPr lang="zh-TW" altLang="en-US" sz="2116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企業聯合</a:t>
              </a:r>
            </a:p>
          </p:txBody>
        </p:sp>
        <p:sp>
          <p:nvSpPr>
            <p:cNvPr id="12" name="文字方塊 11"/>
            <p:cNvSpPr txBox="1"/>
            <p:nvPr/>
          </p:nvSpPr>
          <p:spPr bwMode="auto">
            <a:xfrm>
              <a:off x="5704044" y="1293891"/>
              <a:ext cx="461659" cy="453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8097" tIns="38097" rIns="38097" bIns="38097" rtlCol="0">
              <a:spAutoFit/>
            </a:bodyPr>
            <a:lstStyle/>
            <a:p>
              <a:pPr algn="ctr">
                <a:lnSpc>
                  <a:spcPts val="1905"/>
                </a:lnSpc>
              </a:pPr>
              <a:r>
                <a:rPr lang="en-US" altLang="zh-TW" sz="5714" b="1" dirty="0">
                  <a:solidFill>
                    <a:schemeClr val="bg1"/>
                  </a:solidFill>
                  <a:latin typeface="+mj-lt"/>
                  <a:ea typeface="+mj-ea"/>
                </a:rPr>
                <a:t>C</a:t>
              </a:r>
              <a:endParaRPr lang="zh-TW" altLang="en-US" sz="5714" b="1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  <p:sp>
          <p:nvSpPr>
            <p:cNvPr id="13" name="文字方塊 12"/>
            <p:cNvSpPr txBox="1"/>
            <p:nvPr/>
          </p:nvSpPr>
          <p:spPr bwMode="auto">
            <a:xfrm>
              <a:off x="6039314" y="923203"/>
              <a:ext cx="838219" cy="728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8097" tIns="38097" rIns="38097" bIns="38097" rtlCol="0">
              <a:spAutoFit/>
            </a:bodyPr>
            <a:lstStyle/>
            <a:p>
              <a:pPr algn="ctr" defTabSz="967618">
                <a:defRPr/>
              </a:pPr>
              <a:r>
                <a:rPr lang="zh-TW" altLang="en-US" sz="2116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平台經營</a:t>
              </a:r>
            </a:p>
          </p:txBody>
        </p:sp>
        <p:sp>
          <p:nvSpPr>
            <p:cNvPr id="14" name="文字方塊 13"/>
            <p:cNvSpPr txBox="1"/>
            <p:nvPr/>
          </p:nvSpPr>
          <p:spPr bwMode="auto">
            <a:xfrm>
              <a:off x="7612083" y="1292449"/>
              <a:ext cx="512955" cy="453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8097" tIns="38097" rIns="38097" bIns="38097" rtlCol="0">
              <a:spAutoFit/>
            </a:bodyPr>
            <a:lstStyle/>
            <a:p>
              <a:pPr algn="ctr">
                <a:lnSpc>
                  <a:spcPts val="1905"/>
                </a:lnSpc>
              </a:pPr>
              <a:r>
                <a:rPr lang="en-US" altLang="zh-TW" sz="5714" b="1" dirty="0" smtClean="0">
                  <a:solidFill>
                    <a:schemeClr val="bg1"/>
                  </a:solidFill>
                  <a:latin typeface="+mj-lt"/>
                  <a:ea typeface="+mj-ea"/>
                </a:rPr>
                <a:t>D</a:t>
              </a:r>
              <a:endParaRPr lang="zh-TW" altLang="en-US" sz="5714" b="1" dirty="0">
                <a:solidFill>
                  <a:schemeClr val="bg1"/>
                </a:solidFill>
                <a:latin typeface="+mj-lt"/>
                <a:ea typeface="+mj-ea"/>
              </a:endParaRPr>
            </a:p>
          </p:txBody>
        </p:sp>
        <p:sp>
          <p:nvSpPr>
            <p:cNvPr id="15" name="文字方塊 14"/>
            <p:cNvSpPr txBox="1"/>
            <p:nvPr/>
          </p:nvSpPr>
          <p:spPr bwMode="auto">
            <a:xfrm>
              <a:off x="8018046" y="915394"/>
              <a:ext cx="838219" cy="728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8097" tIns="38097" rIns="38097" bIns="38097" rtlCol="0">
              <a:spAutoFit/>
            </a:bodyPr>
            <a:lstStyle/>
            <a:p>
              <a:pPr algn="ctr" defTabSz="967618">
                <a:defRPr/>
              </a:pPr>
              <a:r>
                <a:rPr lang="zh-TW" altLang="en-US" sz="2116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設計活化</a:t>
              </a:r>
              <a:endParaRPr lang="zh-TW" altLang="en-US" sz="2116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4887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29"/>
            <a:ext cx="2971800" cy="752475"/>
          </a:xfrm>
          <a:prstGeom prst="rect">
            <a:avLst/>
          </a:prstGeom>
        </p:spPr>
      </p:pic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55963" y="6470226"/>
            <a:ext cx="2057400" cy="365125"/>
          </a:xfrm>
        </p:spPr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964404" y="166971"/>
            <a:ext cx="4043860" cy="93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三、申請案例</a:t>
            </a:r>
            <a:endParaRPr lang="zh-TW" altLang="en-US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28688" y="1482185"/>
            <a:ext cx="4196429" cy="461665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類：藺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草產業創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427605" y="1956312"/>
            <a:ext cx="4227781" cy="1583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058" indent="-167058">
              <a:lnSpc>
                <a:spcPts val="2400"/>
              </a:lnSpc>
              <a:buFont typeface="Arial" pitchFamily="34" charset="0"/>
              <a:buChar char="•"/>
            </a:pPr>
            <a:r>
              <a:rPr lang="zh-TW" altLang="en-US" sz="1846" b="1" dirty="0" smtClean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在地文創公司扮演創生領袖，帶領地方婦女成為藝師，創造藺草手工藝品訂製服務，並開放民眾體驗消費。</a:t>
            </a:r>
            <a:endParaRPr lang="en-US" altLang="zh-TW" sz="1846" b="1" dirty="0">
              <a:solidFill>
                <a:srgbClr val="0099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61196" indent="-161196">
              <a:buFont typeface="Arial" panose="020B0604020202020204" pitchFamily="34" charset="0"/>
              <a:buChar char="•"/>
            </a:pPr>
            <a:r>
              <a:rPr lang="zh-TW" altLang="en-US" sz="1846" b="1" dirty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異業整合，居民認同</a:t>
            </a:r>
            <a:endParaRPr lang="en-US" altLang="zh-TW" sz="1846" b="1" dirty="0">
              <a:solidFill>
                <a:srgbClr val="0099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61196" indent="-161196">
              <a:buFont typeface="Arial" panose="020B0604020202020204" pitchFamily="34" charset="0"/>
              <a:buChar char="•"/>
            </a:pPr>
            <a:r>
              <a:rPr lang="zh-TW" altLang="en-US" sz="1846" b="1" dirty="0">
                <a:solidFill>
                  <a:srgbClr val="00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高齡友善技藝傳承</a:t>
            </a:r>
            <a:endParaRPr lang="en-US" altLang="zh-TW" sz="1846" b="1" dirty="0">
              <a:solidFill>
                <a:srgbClr val="0099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6055" y="1389601"/>
            <a:ext cx="1773380" cy="133003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 bwMode="auto">
          <a:xfrm>
            <a:off x="315632" y="4265527"/>
            <a:ext cx="8308615" cy="2060308"/>
          </a:xfrm>
          <a:prstGeom prst="rect">
            <a:avLst/>
          </a:prstGeom>
          <a:noFill/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4406" tIns="42203" rIns="84406" bIns="42203" numCol="1" rtlCol="0" anchor="t" anchorCtr="0" compatLnSpc="1">
            <a:prstTxWarp prst="textNoShape">
              <a:avLst/>
            </a:prstTxWarp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662" b="1" dirty="0">
              <a:latin typeface="+mj-lt"/>
              <a:ea typeface="+mj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354759" y="4851169"/>
            <a:ext cx="383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TW" altLang="en-US" sz="1662" b="1" dirty="0" smtClean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在地工坊負責人擔任創生領袖，</a:t>
            </a:r>
            <a:r>
              <a:rPr lang="zh-TW" altLang="en-US" b="1" dirty="0" smtClean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憑藉著創作熱忱，提供部落</a:t>
            </a:r>
            <a:r>
              <a:rPr lang="zh-TW" altLang="en-US" b="1" dirty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婦女習得一技之長的</a:t>
            </a:r>
            <a:r>
              <a:rPr lang="zh-TW" altLang="en-US" b="1" dirty="0" smtClean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機會。</a:t>
            </a:r>
            <a:endParaRPr lang="en-US" altLang="zh-TW" b="1" dirty="0" smtClean="0">
              <a:solidFill>
                <a:srgbClr val="FF7C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6213" indent="-176213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zh-TW" altLang="en-US" sz="1662" b="1" dirty="0" smtClean="0">
                <a:solidFill>
                  <a:srgbClr val="FF7C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傳統產業技藝二代接班傳承</a:t>
            </a:r>
            <a:endParaRPr lang="en-US" altLang="zh-TW" sz="1662" b="1" dirty="0">
              <a:solidFill>
                <a:srgbClr val="FF7C8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167863" y="4265527"/>
            <a:ext cx="2326412" cy="39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1939" dirty="0">
              <a:latin typeface="+mj-lt"/>
              <a:ea typeface="+mj-ea"/>
              <a:cs typeface="Arial Unicode MS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7A08F01-DCB1-435B-8CD7-F5F94916A4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90622" y="4421112"/>
            <a:ext cx="1773380" cy="1447003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6E80A1D-E778-45BE-9D74-0AFCC4423E5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3649" y="5134131"/>
            <a:ext cx="1685343" cy="1272929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250763" y="1428077"/>
            <a:ext cx="2117558" cy="2117558"/>
            <a:chOff x="-2701308" y="1658478"/>
            <a:chExt cx="2117558" cy="2117558"/>
          </a:xfrm>
        </p:grpSpPr>
        <p:sp>
          <p:nvSpPr>
            <p:cNvPr id="15" name="椭圆 16"/>
            <p:cNvSpPr/>
            <p:nvPr/>
          </p:nvSpPr>
          <p:spPr>
            <a:xfrm>
              <a:off x="-2701308" y="1658478"/>
              <a:ext cx="2117558" cy="21175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16" name="组合 17"/>
            <p:cNvGrpSpPr/>
            <p:nvPr/>
          </p:nvGrpSpPr>
          <p:grpSpPr>
            <a:xfrm>
              <a:off x="-2701308" y="1658478"/>
              <a:ext cx="2117558" cy="2117558"/>
              <a:chOff x="4684295" y="1863081"/>
              <a:chExt cx="2823410" cy="2823410"/>
            </a:xfrm>
          </p:grpSpPr>
          <p:sp>
            <p:nvSpPr>
              <p:cNvPr id="23" name="椭圆 18"/>
              <p:cNvSpPr/>
              <p:nvPr/>
            </p:nvSpPr>
            <p:spPr>
              <a:xfrm>
                <a:off x="4684295" y="1863081"/>
                <a:ext cx="2823410" cy="2823410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546100" dist="76200" dir="27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24" name="椭圆 19"/>
              <p:cNvSpPr/>
              <p:nvPr/>
            </p:nvSpPr>
            <p:spPr>
              <a:xfrm>
                <a:off x="4878316" y="2057102"/>
                <a:ext cx="2435367" cy="2435367"/>
              </a:xfrm>
              <a:prstGeom prst="ellipse">
                <a:avLst/>
              </a:prstGeom>
              <a:solidFill>
                <a:srgbClr val="01ACBE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397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17" name="文本框 22"/>
            <p:cNvSpPr txBox="1"/>
            <p:nvPr/>
          </p:nvSpPr>
          <p:spPr>
            <a:xfrm>
              <a:off x="-2507237" y="2026411"/>
              <a:ext cx="772886" cy="55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cxnSp>
          <p:nvCxnSpPr>
            <p:cNvPr id="18" name="直接连接符 24"/>
            <p:cNvCxnSpPr/>
            <p:nvPr/>
          </p:nvCxnSpPr>
          <p:spPr>
            <a:xfrm>
              <a:off x="-1495203" y="2702092"/>
              <a:ext cx="509491" cy="0"/>
            </a:xfrm>
            <a:prstGeom prst="line">
              <a:avLst/>
            </a:prstGeom>
            <a:ln w="15875">
              <a:solidFill>
                <a:srgbClr val="01AC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群組 18"/>
            <p:cNvGrpSpPr/>
            <p:nvPr/>
          </p:nvGrpSpPr>
          <p:grpSpPr>
            <a:xfrm>
              <a:off x="-2385190" y="2059322"/>
              <a:ext cx="1735434" cy="1345079"/>
              <a:chOff x="408205" y="1710854"/>
              <a:chExt cx="1735434" cy="1345079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465" b="99648" l="565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947" y="1710854"/>
                <a:ext cx="1338692" cy="10739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橢圓 20"/>
              <p:cNvSpPr/>
              <p:nvPr/>
            </p:nvSpPr>
            <p:spPr bwMode="auto">
              <a:xfrm>
                <a:off x="818314" y="2331792"/>
                <a:ext cx="122292" cy="122292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662" b="1">
                  <a:latin typeface="+mj-lt"/>
                  <a:ea typeface="+mj-ea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08205" y="2717379"/>
                <a:ext cx="15055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1600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苗栗縣</a:t>
                </a:r>
                <a:r>
                  <a:rPr lang="en-US" altLang="zh-TW" sz="1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1600" b="1" dirty="0" smtClean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苑裡鎮</a:t>
                </a:r>
                <a:endPara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pic>
        <p:nvPicPr>
          <p:cNvPr id="25" name="圖片 2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13192" y="2393394"/>
            <a:ext cx="1700071" cy="1275053"/>
          </a:xfrm>
          <a:prstGeom prst="rect">
            <a:avLst/>
          </a:prstGeom>
        </p:spPr>
      </p:pic>
      <p:grpSp>
        <p:nvGrpSpPr>
          <p:cNvPr id="26" name="群組 25"/>
          <p:cNvGrpSpPr/>
          <p:nvPr/>
        </p:nvGrpSpPr>
        <p:grpSpPr>
          <a:xfrm>
            <a:off x="262382" y="4202566"/>
            <a:ext cx="2117558" cy="2117558"/>
            <a:chOff x="-4519029" y="4311882"/>
            <a:chExt cx="2117558" cy="2117558"/>
          </a:xfrm>
        </p:grpSpPr>
        <p:sp>
          <p:nvSpPr>
            <p:cNvPr id="27" name="椭圆 28"/>
            <p:cNvSpPr/>
            <p:nvPr/>
          </p:nvSpPr>
          <p:spPr>
            <a:xfrm>
              <a:off x="-4519029" y="4311882"/>
              <a:ext cx="2117558" cy="21175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28" name="组合 29"/>
            <p:cNvGrpSpPr/>
            <p:nvPr/>
          </p:nvGrpSpPr>
          <p:grpSpPr>
            <a:xfrm>
              <a:off x="-4519029" y="4311882"/>
              <a:ext cx="2117558" cy="2117558"/>
              <a:chOff x="8291095" y="1863081"/>
              <a:chExt cx="2823410" cy="2823410"/>
            </a:xfrm>
          </p:grpSpPr>
          <p:sp>
            <p:nvSpPr>
              <p:cNvPr id="34" name="椭圆 30"/>
              <p:cNvSpPr/>
              <p:nvPr/>
            </p:nvSpPr>
            <p:spPr>
              <a:xfrm>
                <a:off x="8291095" y="1863081"/>
                <a:ext cx="2823410" cy="2823410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546100" dist="76200" dir="27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5" name="椭圆 31"/>
              <p:cNvSpPr/>
              <p:nvPr/>
            </p:nvSpPr>
            <p:spPr>
              <a:xfrm>
                <a:off x="8485116" y="2057102"/>
                <a:ext cx="2435367" cy="2435367"/>
              </a:xfrm>
              <a:prstGeom prst="ellipse">
                <a:avLst/>
              </a:prstGeom>
              <a:solidFill>
                <a:srgbClr val="E87071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397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29" name="文本框 34"/>
            <p:cNvSpPr txBox="1"/>
            <p:nvPr/>
          </p:nvSpPr>
          <p:spPr>
            <a:xfrm>
              <a:off x="-4232065" y="4697399"/>
              <a:ext cx="772886" cy="55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30" name="群組 29"/>
            <p:cNvGrpSpPr/>
            <p:nvPr/>
          </p:nvGrpSpPr>
          <p:grpSpPr>
            <a:xfrm>
              <a:off x="-3654129" y="4779076"/>
              <a:ext cx="877993" cy="1289425"/>
              <a:chOff x="581508" y="4996685"/>
              <a:chExt cx="877993" cy="1289425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99656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1508" y="4996685"/>
                <a:ext cx="877993" cy="128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橢圓 32"/>
              <p:cNvSpPr/>
              <p:nvPr/>
            </p:nvSpPr>
            <p:spPr bwMode="auto">
              <a:xfrm>
                <a:off x="980306" y="5077919"/>
                <a:ext cx="132923" cy="132923"/>
              </a:xfrm>
              <a:prstGeom prst="ellipse">
                <a:avLst/>
              </a:prstGeom>
              <a:solidFill>
                <a:srgbClr val="FFC000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84406" tIns="42203" rIns="84406" bIns="42203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zh-TW" altLang="en-US" sz="1662" b="1">
                  <a:latin typeface="+mj-lt"/>
                  <a:ea typeface="+mj-ea"/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-4194273" y="5483726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屏東縣</a:t>
              </a:r>
              <a:r>
                <a:rPr lang="en-US" altLang="zh-TW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</a:p>
            <a:p>
              <a:r>
                <a:rPr lang="zh-TW" altLang="en-US" sz="16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  <a:r>
                <a:rPr lang="zh-TW" altLang="en-US" sz="16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地門鄉</a:t>
              </a:r>
            </a:p>
          </p:txBody>
        </p:sp>
      </p:grpSp>
      <p:sp>
        <p:nvSpPr>
          <p:cNvPr id="36" name="文字方塊 35"/>
          <p:cNvSpPr txBox="1"/>
          <p:nvPr/>
        </p:nvSpPr>
        <p:spPr>
          <a:xfrm>
            <a:off x="2486885" y="4080861"/>
            <a:ext cx="2868093" cy="461665"/>
          </a:xfrm>
          <a:prstGeom prst="rect">
            <a:avLst/>
          </a:prstGeom>
          <a:solidFill>
            <a:srgbClr val="FF7C80"/>
          </a:solidFill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：琉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傳排灣之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488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29"/>
            <a:ext cx="2971800" cy="752475"/>
          </a:xfrm>
          <a:prstGeom prst="rect">
            <a:avLst/>
          </a:prstGeom>
        </p:spPr>
      </p:pic>
      <p:sp>
        <p:nvSpPr>
          <p:cNvPr id="3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86600" y="6468449"/>
            <a:ext cx="2057400" cy="365125"/>
          </a:xfrm>
        </p:spPr>
        <p:txBody>
          <a:bodyPr/>
          <a:lstStyle/>
          <a:p>
            <a:r>
              <a:rPr lang="en-US" altLang="zh-TW" dirty="0" smtClean="0">
                <a:latin typeface="+mj-lt"/>
                <a:ea typeface="+mj-ea"/>
              </a:rPr>
              <a:t>7</a:t>
            </a:r>
            <a:endParaRPr lang="zh-TW" altLang="en-US" dirty="0">
              <a:latin typeface="+mj-lt"/>
              <a:ea typeface="+mj-ea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4000566"/>
            <a:ext cx="2490195" cy="22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2632132" y="2234457"/>
            <a:ext cx="6186919" cy="12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09967" lvl="1" algn="just">
              <a:lnSpc>
                <a:spcPts val="2215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tabLst>
                <a:tab pos="164127" algn="l"/>
              </a:tabLst>
            </a:pPr>
            <a:r>
              <a:rPr lang="zh-TW" altLang="en-US" sz="2000" b="1" u="sng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改造鄉鎮風貌</a:t>
            </a:r>
            <a:r>
              <a:rPr lang="zh-TW" altLang="en-US" sz="2000" b="1" u="sng" dirty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b="1" u="sng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創造新生活價值</a:t>
            </a:r>
            <a:r>
              <a:rPr lang="zh-TW" altLang="en-US" sz="2000" b="1" dirty="0" smtClean="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 smtClean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13249" lvl="1" indent="-167058" algn="just">
              <a:lnSpc>
                <a:spcPts val="2215"/>
              </a:lnSpc>
              <a:spcBef>
                <a:spcPts val="0"/>
              </a:spcBef>
              <a:spcAft>
                <a:spcPts val="0"/>
              </a:spcAft>
              <a:tabLst>
                <a:tab pos="164127" algn="l"/>
              </a:tabLst>
            </a:pPr>
            <a:endParaRPr lang="en-US" altLang="zh-TW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13249" lvl="1" indent="-167058" algn="just">
              <a:lnSpc>
                <a:spcPts val="2215"/>
              </a:lnSpc>
              <a:spcBef>
                <a:spcPts val="0"/>
              </a:spcBef>
              <a:spcAft>
                <a:spcPts val="0"/>
              </a:spcAft>
              <a:tabLst>
                <a:tab pos="164127" algn="l"/>
              </a:tabLst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循環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建立紙農循環系統與紙文化數位典藏。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13249" lvl="1" indent="-167058" algn="just">
              <a:lnSpc>
                <a:spcPts val="2215"/>
              </a:lnSpc>
              <a:spcBef>
                <a:spcPts val="0"/>
              </a:spcBef>
              <a:spcAft>
                <a:spcPts val="0"/>
              </a:spcAft>
              <a:tabLst>
                <a:tab pos="164127" algn="l"/>
              </a:tabLst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體驗經濟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紙生活產品及相關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見學之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13249" lvl="1" indent="-167058" algn="just">
              <a:lnSpc>
                <a:spcPts val="2215"/>
              </a:lnSpc>
              <a:spcBef>
                <a:spcPts val="0"/>
              </a:spcBef>
              <a:spcAft>
                <a:spcPts val="0"/>
              </a:spcAft>
              <a:tabLst>
                <a:tab pos="164127" algn="l"/>
              </a:tabLst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數位經濟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透過品牌化經營建立網商平台。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b="1" kern="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紙藝產業化，以融入在地生活為途徑，成為在地人的文化共識為目標，達成“人進物出”的經濟效益。</a:t>
            </a:r>
            <a:endParaRPr lang="zh-TW" altLang="en-US" sz="2000" b="1" kern="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ts val="2215"/>
              </a:lnSpc>
              <a:spcBef>
                <a:spcPts val="554"/>
              </a:spcBef>
              <a:spcAft>
                <a:spcPts val="0"/>
              </a:spcAft>
              <a:buNone/>
              <a:tabLst>
                <a:tab pos="164127" algn="l"/>
              </a:tabLst>
            </a:pPr>
            <a:endParaRPr lang="en-US" altLang="zh-TW" sz="20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36" y="4616626"/>
            <a:ext cx="2647264" cy="203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832" y="5144844"/>
            <a:ext cx="2787954" cy="9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373126" y="1475276"/>
            <a:ext cx="2117558" cy="2117558"/>
            <a:chOff x="-4519029" y="4311882"/>
            <a:chExt cx="2117558" cy="2117558"/>
          </a:xfrm>
        </p:grpSpPr>
        <p:sp>
          <p:nvSpPr>
            <p:cNvPr id="10" name="椭圆 28"/>
            <p:cNvSpPr/>
            <p:nvPr/>
          </p:nvSpPr>
          <p:spPr>
            <a:xfrm>
              <a:off x="-4519029" y="4311882"/>
              <a:ext cx="2117558" cy="21175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11" name="组合 29"/>
            <p:cNvGrpSpPr/>
            <p:nvPr/>
          </p:nvGrpSpPr>
          <p:grpSpPr>
            <a:xfrm>
              <a:off x="-4519029" y="4311882"/>
              <a:ext cx="2117558" cy="2117558"/>
              <a:chOff x="8291095" y="1863081"/>
              <a:chExt cx="2823410" cy="2823410"/>
            </a:xfrm>
          </p:grpSpPr>
          <p:sp>
            <p:nvSpPr>
              <p:cNvPr id="13" name="椭圆 30"/>
              <p:cNvSpPr/>
              <p:nvPr/>
            </p:nvSpPr>
            <p:spPr>
              <a:xfrm>
                <a:off x="8291095" y="1863081"/>
                <a:ext cx="2823410" cy="2823410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546100" dist="76200" dir="27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4" name="椭圆 31"/>
              <p:cNvSpPr/>
              <p:nvPr/>
            </p:nvSpPr>
            <p:spPr>
              <a:xfrm>
                <a:off x="8485116" y="2057102"/>
                <a:ext cx="2435367" cy="2435367"/>
              </a:xfrm>
              <a:prstGeom prst="ellipse">
                <a:avLst/>
              </a:prstGeom>
              <a:solidFill>
                <a:srgbClr val="FF9933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397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12" name="文本框 34"/>
            <p:cNvSpPr txBox="1"/>
            <p:nvPr/>
          </p:nvSpPr>
          <p:spPr>
            <a:xfrm>
              <a:off x="-4232065" y="4697399"/>
              <a:ext cx="772886" cy="55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2933075" y="1365853"/>
            <a:ext cx="5384807" cy="461665"/>
          </a:xfrm>
          <a:prstGeom prst="rect">
            <a:avLst/>
          </a:prstGeom>
          <a:solidFill>
            <a:srgbClr val="FF9933"/>
          </a:solidFill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 紙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藝品牌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化經營與紙文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創生活加值</a:t>
            </a:r>
            <a:endParaRPr lang="zh-TW" altLang="en-US" sz="2400" b="1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964404" y="166971"/>
            <a:ext cx="4043860" cy="93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三、申請案例</a:t>
            </a:r>
            <a:endParaRPr lang="zh-TW" altLang="en-US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1176539" y="1760742"/>
            <a:ext cx="1122490" cy="1065655"/>
            <a:chOff x="7627340" y="1751731"/>
            <a:chExt cx="1122490" cy="1065655"/>
          </a:xfrm>
        </p:grpSpPr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340" y="1751731"/>
              <a:ext cx="1122490" cy="1065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橢圓 18"/>
            <p:cNvSpPr/>
            <p:nvPr/>
          </p:nvSpPr>
          <p:spPr bwMode="auto">
            <a:xfrm>
              <a:off x="8094860" y="2043060"/>
              <a:ext cx="132923" cy="132923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662" b="1">
                <a:latin typeface="+mj-lt"/>
                <a:ea typeface="+mj-ea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691905" y="279388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紙藝產業再造</a:t>
            </a:r>
            <a:endParaRPr lang="en-US" altLang="zh-TW" sz="16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城鄉新風貌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488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229"/>
            <a:ext cx="2971800" cy="752475"/>
          </a:xfrm>
          <a:prstGeom prst="rect">
            <a:avLst/>
          </a:prstGeom>
        </p:spPr>
      </p:pic>
      <p:sp>
        <p:nvSpPr>
          <p:cNvPr id="3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73900" y="6480175"/>
            <a:ext cx="2057400" cy="365125"/>
          </a:xfrm>
        </p:spPr>
        <p:txBody>
          <a:bodyPr/>
          <a:lstStyle/>
          <a:p>
            <a:r>
              <a:rPr lang="en-US" altLang="zh-TW" dirty="0" smtClean="0">
                <a:latin typeface="+mj-lt"/>
                <a:ea typeface="+mj-ea"/>
              </a:rPr>
              <a:t>8</a:t>
            </a:r>
            <a:endParaRPr lang="zh-TW" altLang="en-US" dirty="0">
              <a:latin typeface="+mj-lt"/>
              <a:ea typeface="+mj-ea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2632132" y="1527616"/>
            <a:ext cx="6262832" cy="20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09967" lvl="1" algn="just">
              <a:lnSpc>
                <a:spcPts val="2215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n"/>
              <a:tabLst>
                <a:tab pos="164127" algn="l"/>
              </a:tabLst>
            </a:pPr>
            <a:r>
              <a:rPr lang="zh-TW" altLang="en-US" sz="2000" b="1" u="sng" dirty="0">
                <a:solidFill>
                  <a:srgbClr val="9966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推動大稻埕產業復興</a:t>
            </a:r>
            <a:r>
              <a:rPr lang="zh-TW" altLang="en-US" sz="2000" b="1" dirty="0" smtClean="0">
                <a:solidFill>
                  <a:srgbClr val="9966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 smtClean="0">
              <a:solidFill>
                <a:srgbClr val="9966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4217" lvl="1" indent="0" algn="just">
              <a:lnSpc>
                <a:spcPts val="2215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4127" algn="l"/>
              </a:tabLst>
            </a:pPr>
            <a:endParaRPr lang="en-US" altLang="zh-TW" sz="2000" b="1" dirty="0">
              <a:solidFill>
                <a:srgbClr val="9966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13249" lvl="1" indent="-167058">
              <a:lnSpc>
                <a:spcPts val="2215"/>
              </a:lnSpc>
              <a:spcBef>
                <a:spcPts val="0"/>
              </a:spcBef>
              <a:spcAft>
                <a:spcPts val="0"/>
              </a:spcAft>
              <a:tabLst>
                <a:tab pos="164127" algn="l"/>
              </a:tabLst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自力打造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棟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街屋群 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創業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商場街屋。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13249" lvl="1" indent="-167058" algn="just">
              <a:lnSpc>
                <a:spcPts val="2215"/>
              </a:lnSpc>
              <a:spcBef>
                <a:spcPts val="0"/>
              </a:spcBef>
              <a:spcAft>
                <a:spcPts val="0"/>
              </a:spcAft>
              <a:tabLst>
                <a:tab pos="164127" algn="l"/>
              </a:tabLst>
            </a:pP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輔導進駐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創業團隊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暨專業經理人。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13249" lvl="1" indent="-167058" algn="just">
              <a:lnSpc>
                <a:spcPts val="2215"/>
              </a:lnSpc>
              <a:spcBef>
                <a:spcPts val="0"/>
              </a:spcBef>
              <a:spcAft>
                <a:spcPts val="0"/>
              </a:spcAft>
              <a:tabLst>
                <a:tab pos="164127" algn="l"/>
              </a:tabLst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打造超過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個以上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在地產業特色營運空間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13249" lvl="1" indent="-167058" algn="just">
              <a:lnSpc>
                <a:spcPts val="2215"/>
              </a:lnSpc>
              <a:spcBef>
                <a:spcPts val="0"/>
              </a:spcBef>
              <a:spcAft>
                <a:spcPts val="0"/>
              </a:spcAft>
              <a:tabLst>
                <a:tab pos="164127" algn="l"/>
              </a:tabLst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創造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就業機會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46191" lvl="1" indent="0" algn="just">
              <a:lnSpc>
                <a:spcPts val="2215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4127" algn="l"/>
              </a:tabLst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46191" lvl="1" indent="0" algn="just">
              <a:lnSpc>
                <a:spcPts val="2215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4127" algn="l"/>
              </a:tabLst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平台經營者與街區企業有志一同，共同打造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1920</a:t>
            </a:r>
          </a:p>
          <a:p>
            <a:pPr marL="246191" lvl="1" indent="0" algn="just">
              <a:lnSpc>
                <a:spcPts val="2215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64127" algn="l"/>
              </a:tabLst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文藝生活美學風格。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92"/>
          <a:stretch/>
        </p:blipFill>
        <p:spPr bwMode="auto">
          <a:xfrm>
            <a:off x="3838689" y="4232868"/>
            <a:ext cx="5314416" cy="20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512934" y="4127891"/>
            <a:ext cx="3068466" cy="2563094"/>
            <a:chOff x="211323" y="3897885"/>
            <a:chExt cx="3293634" cy="2737443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23" y="5612265"/>
              <a:ext cx="3293634" cy="10230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23" y="3897885"/>
              <a:ext cx="1159609" cy="1717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069" y="3897886"/>
              <a:ext cx="2134888" cy="1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群組 10"/>
          <p:cNvGrpSpPr/>
          <p:nvPr/>
        </p:nvGrpSpPr>
        <p:grpSpPr>
          <a:xfrm>
            <a:off x="373126" y="1475276"/>
            <a:ext cx="2117558" cy="2117558"/>
            <a:chOff x="-4519029" y="4311882"/>
            <a:chExt cx="2117558" cy="2117558"/>
          </a:xfrm>
        </p:grpSpPr>
        <p:sp>
          <p:nvSpPr>
            <p:cNvPr id="12" name="椭圆 28"/>
            <p:cNvSpPr/>
            <p:nvPr/>
          </p:nvSpPr>
          <p:spPr>
            <a:xfrm>
              <a:off x="-4519029" y="4311882"/>
              <a:ext cx="2117558" cy="211755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79400" dist="1270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13" name="组合 29"/>
            <p:cNvGrpSpPr/>
            <p:nvPr/>
          </p:nvGrpSpPr>
          <p:grpSpPr>
            <a:xfrm>
              <a:off x="-4519029" y="4311882"/>
              <a:ext cx="2117558" cy="2117558"/>
              <a:chOff x="8291095" y="1863081"/>
              <a:chExt cx="2823410" cy="2823410"/>
            </a:xfrm>
          </p:grpSpPr>
          <p:sp>
            <p:nvSpPr>
              <p:cNvPr id="15" name="椭圆 30"/>
              <p:cNvSpPr/>
              <p:nvPr/>
            </p:nvSpPr>
            <p:spPr>
              <a:xfrm>
                <a:off x="8291095" y="1863081"/>
                <a:ext cx="2823410" cy="2823410"/>
              </a:xfrm>
              <a:prstGeom prst="ellipse">
                <a:avLst/>
              </a:prstGeom>
              <a:gradFill flip="none" rotWithShape="1">
                <a:gsLst>
                  <a:gs pos="16000">
                    <a:schemeClr val="bg1"/>
                  </a:gs>
                  <a:gs pos="62000">
                    <a:srgbClr val="F2F2F2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innerShdw blurRad="546100" dist="76200" dir="2700000">
                  <a:prstClr val="black">
                    <a:alpha val="1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6" name="椭圆 31"/>
              <p:cNvSpPr/>
              <p:nvPr/>
            </p:nvSpPr>
            <p:spPr>
              <a:xfrm>
                <a:off x="8485116" y="2057102"/>
                <a:ext cx="2435367" cy="2435367"/>
              </a:xfrm>
              <a:prstGeom prst="ellipse">
                <a:avLst/>
              </a:prstGeom>
              <a:solidFill>
                <a:srgbClr val="996633"/>
              </a:solidFill>
              <a:ln w="28575">
                <a:gradFill flip="none" rotWithShape="1">
                  <a:gsLst>
                    <a:gs pos="0">
                      <a:srgbClr val="D3D3D3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397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14" name="文本框 34"/>
            <p:cNvSpPr txBox="1"/>
            <p:nvPr/>
          </p:nvSpPr>
          <p:spPr>
            <a:xfrm>
              <a:off x="-4232065" y="4697399"/>
              <a:ext cx="772886" cy="553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3069271" y="1043338"/>
            <a:ext cx="4469493" cy="461665"/>
          </a:xfrm>
          <a:prstGeom prst="rect">
            <a:avLst/>
          </a:prstGeom>
          <a:solidFill>
            <a:srgbClr val="996633"/>
          </a:solidFill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 街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區經濟地方創生平台建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構</a:t>
            </a:r>
            <a:endParaRPr lang="zh-TW" altLang="en-US" sz="2400" b="1" dirty="0"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1281135" y="1475276"/>
            <a:ext cx="1209549" cy="1485073"/>
            <a:chOff x="4505532" y="1187659"/>
            <a:chExt cx="1508109" cy="1851642"/>
          </a:xfrm>
        </p:grpSpPr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670" b="9833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532" y="1187659"/>
              <a:ext cx="1508109" cy="185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橢圓 19"/>
            <p:cNvSpPr/>
            <p:nvPr/>
          </p:nvSpPr>
          <p:spPr bwMode="auto">
            <a:xfrm>
              <a:off x="4771407" y="2217656"/>
              <a:ext cx="132923" cy="132923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  <a:extLst/>
          </p:spPr>
          <p:txBody>
            <a:bodyPr vert="horz" wrap="square" lIns="84406" tIns="42203" rIns="84406" bIns="42203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endParaRPr kumimoji="1" lang="zh-TW" altLang="en-US" sz="1662" b="1">
                <a:latin typeface="+mj-lt"/>
                <a:ea typeface="+mj-ea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576542" y="2692515"/>
            <a:ext cx="1710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臺北市大同區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大藝埕文化街區</a:t>
            </a: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964404" y="166971"/>
            <a:ext cx="4043860" cy="930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99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三、申請案例</a:t>
            </a:r>
            <a:endParaRPr lang="zh-TW" altLang="en-US" dirty="0">
              <a:solidFill>
                <a:srgbClr val="0099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7902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2637</Words>
  <Application>Microsoft Office PowerPoint</Application>
  <PresentationFormat>如螢幕大小 (4:3)</PresentationFormat>
  <Paragraphs>412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2" baseType="lpstr">
      <vt:lpstr>Adobe 繁黑體 Std B</vt:lpstr>
      <vt:lpstr>Arial Unicode MS</vt:lpstr>
      <vt:lpstr>Microsoft YaHei</vt:lpstr>
      <vt:lpstr>SimSun</vt:lpstr>
      <vt:lpstr>華康中黑體</vt:lpstr>
      <vt:lpstr>微軟正黑體</vt:lpstr>
      <vt:lpstr>新細明體</vt:lpstr>
      <vt:lpstr>Arial</vt:lpstr>
      <vt:lpstr>Arial Black</vt:lpstr>
      <vt:lpstr>Calibri</vt:lpstr>
      <vt:lpstr>Impact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JY</dc:creator>
  <cp:lastModifiedBy>user</cp:lastModifiedBy>
  <cp:revision>23</cp:revision>
  <dcterms:created xsi:type="dcterms:W3CDTF">2018-07-11T08:32:52Z</dcterms:created>
  <dcterms:modified xsi:type="dcterms:W3CDTF">2018-07-18T11:41:48Z</dcterms:modified>
</cp:coreProperties>
</file>