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87" r:id="rId1"/>
  </p:sldMasterIdLst>
  <p:notesMasterIdLst>
    <p:notesMasterId r:id="rId11"/>
  </p:notesMasterIdLst>
  <p:sldIdLst>
    <p:sldId id="1703" r:id="rId2"/>
    <p:sldId id="1728" r:id="rId3"/>
    <p:sldId id="1721" r:id="rId4"/>
    <p:sldId id="1722" r:id="rId5"/>
    <p:sldId id="1723" r:id="rId6"/>
    <p:sldId id="1731" r:id="rId7"/>
    <p:sldId id="1725" r:id="rId8"/>
    <p:sldId id="1732" r:id="rId9"/>
    <p:sldId id="1727" r:id="rId10"/>
  </p:sldIdLst>
  <p:sldSz cx="12192000" cy="6858000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66"/>
    <a:srgbClr val="CC9900"/>
    <a:srgbClr val="FFD757"/>
    <a:srgbClr val="CC00FF"/>
    <a:srgbClr val="FF9900"/>
    <a:srgbClr val="25CDD6"/>
    <a:srgbClr val="000000"/>
    <a:srgbClr val="FBBE13"/>
    <a:srgbClr val="01A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佈景主題樣式 2 - 輔色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99" autoAdjust="0"/>
    <p:restoredTop sz="95320" autoAdjust="0"/>
  </p:normalViewPr>
  <p:slideViewPr>
    <p:cSldViewPr snapToGrid="0">
      <p:cViewPr varScale="1">
        <p:scale>
          <a:sx n="70" d="100"/>
          <a:sy n="70" d="100"/>
        </p:scale>
        <p:origin x="820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8427" cy="513508"/>
          </a:xfrm>
          <a:prstGeom prst="rect">
            <a:avLst/>
          </a:prstGeom>
        </p:spPr>
        <p:txBody>
          <a:bodyPr vert="horz" lIns="95065" tIns="47533" rIns="95065" bIns="47533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3991" y="2"/>
            <a:ext cx="3078427" cy="513508"/>
          </a:xfrm>
          <a:prstGeom prst="rect">
            <a:avLst/>
          </a:prstGeom>
        </p:spPr>
        <p:txBody>
          <a:bodyPr vert="horz" lIns="95065" tIns="47533" rIns="95065" bIns="47533" rtlCol="0"/>
          <a:lstStyle>
            <a:lvl1pPr algn="r">
              <a:defRPr sz="1200"/>
            </a:lvl1pPr>
          </a:lstStyle>
          <a:p>
            <a:fld id="{462E5AD4-AF04-404E-A69F-5B8E1731EBD4}" type="datetimeFigureOut">
              <a:rPr lang="zh-TW" altLang="en-US" smtClean="0"/>
              <a:pPr/>
              <a:t>2022/8/19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5" tIns="47533" rIns="95065" bIns="47533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0408" y="4925408"/>
            <a:ext cx="5683250" cy="4029879"/>
          </a:xfrm>
          <a:prstGeom prst="rect">
            <a:avLst/>
          </a:prstGeom>
        </p:spPr>
        <p:txBody>
          <a:bodyPr vert="horz" lIns="95065" tIns="47533" rIns="95065" bIns="47533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65" tIns="47533" rIns="95065" bIns="47533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3991" y="9721107"/>
            <a:ext cx="3078427" cy="513507"/>
          </a:xfrm>
          <a:prstGeom prst="rect">
            <a:avLst/>
          </a:prstGeom>
        </p:spPr>
        <p:txBody>
          <a:bodyPr vert="horz" lIns="95065" tIns="47533" rIns="95065" bIns="47533" rtlCol="0" anchor="b"/>
          <a:lstStyle>
            <a:lvl1pPr algn="r">
              <a:defRPr sz="1200"/>
            </a:lvl1pPr>
          </a:lstStyle>
          <a:p>
            <a:fld id="{2BC01FFE-2992-4C8E-BC8C-11E35F0297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6366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8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09568" y="365127"/>
            <a:ext cx="8944232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093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0702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250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2451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669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8427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9353550" y="6340479"/>
            <a:ext cx="2743200" cy="365125"/>
          </a:xfrm>
        </p:spPr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702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9448800" y="638810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7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382125" y="6492875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926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4074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2409568" y="365127"/>
            <a:ext cx="89442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9448800" y="64674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7E33831-F6E9-412F-BB46-FC1C84F5D280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862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30890" y="1296561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rgbClr val="0070C0"/>
                </a:solidFill>
              </a:rPr>
              <a:t>OOOO</a:t>
            </a:r>
            <a:r>
              <a:rPr lang="zh-TW" altLang="en-US" sz="4800" b="1" dirty="0">
                <a:solidFill>
                  <a:srgbClr val="0070C0"/>
                </a:solidFill>
              </a:rPr>
              <a:t>計畫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2BBE30E-C32A-41DA-A077-F73324C60A6F}"/>
              </a:ext>
            </a:extLst>
          </p:cNvPr>
          <p:cNvSpPr txBox="1"/>
          <p:nvPr/>
        </p:nvSpPr>
        <p:spPr>
          <a:xfrm>
            <a:off x="5486400" y="4535424"/>
            <a:ext cx="45079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TW" sz="2400" b="1" dirty="0"/>
              <a:t>OO</a:t>
            </a:r>
            <a:r>
              <a:rPr lang="zh-TW" altLang="en-US" sz="2400" b="1" dirty="0"/>
              <a:t>公司</a:t>
            </a:r>
            <a:endParaRPr lang="en-US" altLang="zh-TW" sz="2400" b="1" dirty="0"/>
          </a:p>
          <a:p>
            <a:pPr algn="ctr"/>
            <a:r>
              <a:rPr lang="en-US" altLang="zh-TW" sz="2400" b="1" dirty="0"/>
              <a:t>OOO</a:t>
            </a:r>
            <a:r>
              <a:rPr lang="zh-TW" altLang="en-US" sz="2400" b="1" dirty="0"/>
              <a:t>年</a:t>
            </a:r>
            <a:r>
              <a:rPr lang="en-US" altLang="zh-TW" sz="2400" b="1" dirty="0"/>
              <a:t>O</a:t>
            </a:r>
            <a:r>
              <a:rPr lang="zh-TW" altLang="en-US" sz="2400" b="1" dirty="0"/>
              <a:t>月</a:t>
            </a:r>
            <a:r>
              <a:rPr lang="en-US" altLang="zh-TW" sz="2400" b="1" dirty="0"/>
              <a:t>OO</a:t>
            </a:r>
            <a:r>
              <a:rPr lang="zh-TW" altLang="en-US" sz="2400" b="1" dirty="0"/>
              <a:t>日</a:t>
            </a:r>
            <a:endParaRPr lang="en-US" altLang="zh-TW" sz="2400" b="1" dirty="0"/>
          </a:p>
        </p:txBody>
      </p:sp>
      <p:sp>
        <p:nvSpPr>
          <p:cNvPr id="4" name="矩形 3"/>
          <p:cNvSpPr/>
          <p:nvPr/>
        </p:nvSpPr>
        <p:spPr>
          <a:xfrm>
            <a:off x="5486400" y="1915396"/>
            <a:ext cx="5109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b="1" dirty="0"/>
              <a:t>提案簡報建議格式</a:t>
            </a:r>
            <a:endParaRPr lang="zh-TW" altLang="en-US" sz="4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BD905A-4F71-4AC7-883D-1245F304E14E}"/>
              </a:ext>
            </a:extLst>
          </p:cNvPr>
          <p:cNvSpPr/>
          <p:nvPr/>
        </p:nvSpPr>
        <p:spPr>
          <a:xfrm>
            <a:off x="253469" y="67789"/>
            <a:ext cx="3467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/>
              <a:t>申請類別：單一企業</a:t>
            </a:r>
            <a:r>
              <a:rPr lang="en-US" altLang="zh-TW" sz="2400" b="1" dirty="0"/>
              <a:t>(A)</a:t>
            </a:r>
            <a:r>
              <a:rPr lang="zh-TW" altLang="en-US" sz="2400" b="1" dirty="0"/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0590D2-AB1C-4528-81EA-1459BC0C9E36}"/>
              </a:ext>
            </a:extLst>
          </p:cNvPr>
          <p:cNvSpPr/>
          <p:nvPr/>
        </p:nvSpPr>
        <p:spPr>
          <a:xfrm>
            <a:off x="2096641" y="835533"/>
            <a:ext cx="903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highlight>
                  <a:srgbClr val="FFFF00"/>
                </a:highlight>
              </a:rPr>
              <a:t>簡報時間</a:t>
            </a:r>
            <a:r>
              <a:rPr lang="en-US" altLang="zh-TW" sz="3200" b="1" dirty="0">
                <a:highlight>
                  <a:srgbClr val="FFFF00"/>
                </a:highlight>
              </a:rPr>
              <a:t>8</a:t>
            </a:r>
            <a:r>
              <a:rPr lang="zh-TW" altLang="en-US" sz="3200" b="1" dirty="0">
                <a:highlight>
                  <a:srgbClr val="FFFF00"/>
                </a:highlight>
              </a:rPr>
              <a:t>分鐘，請斟酌簡報頁數</a:t>
            </a:r>
            <a:r>
              <a:rPr lang="zh-TW" altLang="zh-TW" sz="3200" b="1" dirty="0">
                <a:highlight>
                  <a:srgbClr val="FFFF00"/>
                </a:highlight>
              </a:rPr>
              <a:t>，撰寫後請刪除</a:t>
            </a:r>
            <a:endParaRPr lang="zh-TW" altLang="en-US" sz="32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90393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118104" y="1000351"/>
            <a:ext cx="996696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ea1ChtPeriod"/>
            </a:pPr>
            <a:r>
              <a:rPr lang="zh-TW" altLang="zh-TW" sz="2000" b="1" dirty="0"/>
              <a:t>提案企業營運基本資料</a:t>
            </a:r>
            <a:endParaRPr lang="en-US" altLang="zh-TW" sz="2000" b="1" dirty="0"/>
          </a:p>
          <a:p>
            <a:pPr marL="342900" indent="-342900">
              <a:buFont typeface="+mj-ea"/>
              <a:buAutoNum type="ea1ChtPeriod"/>
            </a:pPr>
            <a:r>
              <a:rPr lang="zh-TW" altLang="zh-TW" sz="2000" b="1" dirty="0"/>
              <a:t>創生環境分析</a:t>
            </a:r>
            <a:endParaRPr lang="zh-TW" altLang="zh-TW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創生發展現況與面臨挑戰</a:t>
            </a:r>
            <a:r>
              <a:rPr lang="en-US" altLang="zh-TW" sz="2000" dirty="0"/>
              <a:t>  </a:t>
            </a:r>
            <a:endParaRPr lang="zh-TW" altLang="zh-TW" sz="2000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創生發展機會與目標</a:t>
            </a:r>
          </a:p>
          <a:p>
            <a:pPr marL="342900" lvl="0" indent="-342900">
              <a:buFont typeface="+mj-ea"/>
              <a:buAutoNum type="ea1ChtPeriod"/>
            </a:pPr>
            <a:r>
              <a:rPr lang="zh-TW" altLang="zh-TW" sz="2000" b="1" dirty="0"/>
              <a:t>計畫內容及實施方法</a:t>
            </a:r>
            <a:endParaRPr lang="zh-TW" altLang="zh-TW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城鄉創生</a:t>
            </a:r>
            <a:r>
              <a:rPr lang="zh-TW" altLang="en-US" sz="2000" dirty="0"/>
              <a:t>圈</a:t>
            </a:r>
            <a:r>
              <a:rPr lang="zh-TW" altLang="zh-TW" sz="2000" dirty="0"/>
              <a:t>執行工作規劃</a:t>
            </a:r>
            <a:endParaRPr lang="zh-TW" altLang="zh-TW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永續營運策略</a:t>
            </a:r>
            <a:endParaRPr lang="zh-TW" altLang="zh-TW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計畫執行團隊</a:t>
            </a:r>
          </a:p>
          <a:p>
            <a:pPr marL="342900" lvl="0" indent="-342900">
              <a:buFont typeface="+mj-ea"/>
              <a:buAutoNum type="ea1ChtPeriod"/>
            </a:pPr>
            <a:r>
              <a:rPr lang="zh-TW" altLang="zh-TW" sz="2000" b="1" dirty="0"/>
              <a:t>關鍵指標效益及工作項目查核進度說明</a:t>
            </a:r>
            <a:endParaRPr lang="zh-TW" altLang="zh-TW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關鍵績效指標（</a:t>
            </a:r>
            <a:r>
              <a:rPr lang="en-US" altLang="zh-TW" sz="2000" dirty="0"/>
              <a:t>Key Performance Indicators</a:t>
            </a:r>
            <a:r>
              <a:rPr lang="zh-TW" altLang="zh-TW" sz="2000" dirty="0"/>
              <a:t>，</a:t>
            </a:r>
            <a:r>
              <a:rPr lang="en-US" altLang="zh-TW" sz="2000" dirty="0"/>
              <a:t>KPI</a:t>
            </a:r>
            <a:r>
              <a:rPr lang="zh-TW" altLang="zh-TW" sz="2000" dirty="0"/>
              <a:t>）及預定完成時間等</a:t>
            </a:r>
            <a:endParaRPr lang="en-US" altLang="zh-TW" sz="2000" dirty="0"/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000" dirty="0"/>
              <a:t>對計畫場域所產生之質化效益或影響貢獻說明</a:t>
            </a:r>
            <a:endParaRPr lang="zh-TW" altLang="zh-TW" dirty="0"/>
          </a:p>
          <a:p>
            <a:pPr marL="342900" lvl="0" indent="-342900">
              <a:buFont typeface="+mj-ea"/>
              <a:buAutoNum type="ea1ChtPeriod"/>
            </a:pPr>
            <a:r>
              <a:rPr lang="zh-TW" altLang="zh-TW" sz="2000" b="1" dirty="0"/>
              <a:t>經費編列</a:t>
            </a:r>
            <a:endParaRPr lang="en-US" altLang="zh-TW" sz="2000" b="1" dirty="0"/>
          </a:p>
          <a:p>
            <a:pPr marL="342900" indent="-342900">
              <a:buFont typeface="+mj-ea"/>
              <a:buAutoNum type="ea1ChtPeriod"/>
            </a:pPr>
            <a:r>
              <a:rPr lang="zh-TW" altLang="en-US" sz="2000" b="1" dirty="0"/>
              <a:t>曾執行或申請中政府計畫揭露說明</a:t>
            </a:r>
            <a:endParaRPr lang="en-US" altLang="zh-TW" sz="2000" b="1" dirty="0"/>
          </a:p>
          <a:p>
            <a:pPr marL="342900" indent="-342900">
              <a:buFont typeface="+mj-ea"/>
              <a:buAutoNum type="ea1ChtPeriod"/>
            </a:pPr>
            <a:r>
              <a:rPr lang="zh-TW" altLang="en-US" sz="2000" b="1" dirty="0"/>
              <a:t>附件 </a:t>
            </a:r>
            <a:r>
              <a:rPr lang="en-US" altLang="zh-TW" sz="2000" b="1" dirty="0"/>
              <a:t>(</a:t>
            </a:r>
            <a:r>
              <a:rPr lang="zh-TW" altLang="en-US" sz="2000" b="1" dirty="0"/>
              <a:t>其他申請應附之相關文件</a:t>
            </a:r>
            <a:r>
              <a:rPr lang="en-US" altLang="zh-TW" sz="2000" b="1" dirty="0"/>
              <a:t>)</a:t>
            </a:r>
            <a:endParaRPr lang="zh-TW" altLang="zh-TW" sz="2000" b="1" dirty="0"/>
          </a:p>
          <a:p>
            <a:endParaRPr lang="zh-TW" altLang="en-US" dirty="0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549FB99A-A483-4E0C-AF0C-02AD1770D852}"/>
              </a:ext>
            </a:extLst>
          </p:cNvPr>
          <p:cNvSpPr txBox="1">
            <a:spLocks/>
          </p:cNvSpPr>
          <p:nvPr/>
        </p:nvSpPr>
        <p:spPr>
          <a:xfrm>
            <a:off x="1399032" y="6002732"/>
            <a:ext cx="10460736" cy="929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ct val="110000"/>
              </a:lnSpc>
              <a:defRPr/>
            </a:pPr>
            <a:r>
              <a:rPr lang="en-US" altLang="zh-TW" sz="1800" dirty="0">
                <a:solidFill>
                  <a:srgbClr val="FF0000"/>
                </a:solidFill>
                <a:latin typeface="+mn-ea"/>
                <a:ea typeface="+mn-ea"/>
              </a:rPr>
              <a:t>※</a:t>
            </a:r>
            <a:r>
              <a:rPr lang="zh-TW" altLang="en-US" sz="1800" dirty="0">
                <a:solidFill>
                  <a:srgbClr val="FF0000"/>
                </a:solidFill>
                <a:latin typeface="+mn-ea"/>
                <a:ea typeface="+mn-ea"/>
              </a:rPr>
              <a:t>簡報架構為參考範例，簡報格式不拘，建議參照大綱內容進行說明以利確認計畫目標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TW" sz="1800" dirty="0">
                <a:solidFill>
                  <a:srgbClr val="FF0000"/>
                </a:solidFill>
                <a:latin typeface="+mn-ea"/>
                <a:ea typeface="+mn-ea"/>
              </a:rPr>
              <a:t>※</a:t>
            </a:r>
            <a:r>
              <a:rPr lang="zh-TW" altLang="en-US" sz="1800" dirty="0">
                <a:solidFill>
                  <a:srgbClr val="FF0000"/>
                </a:solidFill>
                <a:latin typeface="+mn-ea"/>
                <a:ea typeface="+mn-ea"/>
              </a:rPr>
              <a:t>查核工作項目請填寫「具體量化且規格明確」之預計完成工作目標</a:t>
            </a:r>
            <a:endParaRPr lang="en-US" altLang="zh-TW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5ADC065-D53D-42F2-8604-92E3CCBBAA6C}"/>
              </a:ext>
            </a:extLst>
          </p:cNvPr>
          <p:cNvSpPr/>
          <p:nvPr/>
        </p:nvSpPr>
        <p:spPr>
          <a:xfrm>
            <a:off x="5302841" y="126230"/>
            <a:ext cx="73097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+mj-lt"/>
                <a:ea typeface="+mj-ea"/>
                <a:cs typeface="+mj-cs"/>
              </a:rPr>
              <a:t>簡報大綱</a:t>
            </a:r>
            <a:endParaRPr lang="en-US" altLang="zh-TW" sz="36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252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EC727C-3EAA-4C55-BC11-200FC6BC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2507" y="-121891"/>
            <a:ext cx="8944232" cy="1325563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一、</a:t>
            </a:r>
            <a:r>
              <a:rPr lang="zh-TW" altLang="zh-TW" sz="3600" b="1" dirty="0"/>
              <a:t>提案企業營運基本資料</a:t>
            </a:r>
            <a:endParaRPr lang="zh-TW" altLang="en-US" sz="36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A923D92-11AB-4F2C-874C-DEE297A6A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1203672"/>
            <a:ext cx="10515600" cy="4351338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請說明提案企業營運等基本資料</a:t>
            </a:r>
            <a:endParaRPr lang="en-US" altLang="zh-TW" sz="2400" dirty="0"/>
          </a:p>
          <a:p>
            <a:endParaRPr lang="zh-TW" altLang="en-US" sz="24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27FB458-51EF-44A0-874B-065C822BC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4408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6ED07A-1AEA-4C08-9516-BD9DEFAD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248" y="-58721"/>
            <a:ext cx="8944232" cy="1033278"/>
          </a:xfrm>
        </p:spPr>
        <p:txBody>
          <a:bodyPr/>
          <a:lstStyle/>
          <a:p>
            <a:r>
              <a:rPr lang="zh-TW" altLang="en-US" sz="3600" b="1" dirty="0"/>
              <a:t>二、</a:t>
            </a:r>
            <a:r>
              <a:rPr lang="zh-TW" altLang="zh-TW" sz="3600" b="1" dirty="0"/>
              <a:t>創生環境分析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5EC819-9DE1-47D5-BF6A-3BCB0A17E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1033278"/>
            <a:ext cx="10515600" cy="4351338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en-US" sz="2400" dirty="0"/>
              <a:t>請說明</a:t>
            </a:r>
            <a:r>
              <a:rPr lang="zh-TW" altLang="zh-TW" sz="2400" dirty="0"/>
              <a:t>創生發展現況與面臨挑戰</a:t>
            </a:r>
            <a:r>
              <a:rPr lang="zh-TW" altLang="en-US" sz="2400" dirty="0"/>
              <a:t>、</a:t>
            </a:r>
            <a:r>
              <a:rPr lang="zh-TW" altLang="zh-TW" sz="2400" dirty="0"/>
              <a:t>創生發展機會與目標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zh-TW" altLang="en-US" sz="24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349B63C-4043-4CB6-91D4-E0657B2A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106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A82597-C4E1-41D8-85B2-6FCF79BB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811" y="72071"/>
            <a:ext cx="8944232" cy="1325563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三、</a:t>
            </a:r>
            <a:r>
              <a:rPr lang="zh-TW" altLang="zh-TW" sz="3600" b="1" dirty="0"/>
              <a:t>計畫內容及實施方法</a:t>
            </a:r>
            <a:br>
              <a:rPr lang="zh-TW" altLang="zh-TW" sz="3600" dirty="0"/>
            </a:br>
            <a:endParaRPr lang="zh-TW" altLang="en-US" sz="36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8F9C53A-14F9-4B5D-8FDE-544502D2E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24" y="1094105"/>
            <a:ext cx="10929730" cy="4351338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TW" altLang="zh-TW" sz="2400" dirty="0"/>
              <a:t>城鄉創生執行工作規劃</a:t>
            </a:r>
            <a:endParaRPr lang="en-US" altLang="zh-TW" sz="24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TW" altLang="zh-TW" sz="2400" dirty="0"/>
              <a:t>永續營運策略</a:t>
            </a:r>
            <a:endParaRPr lang="en-US" altLang="zh-TW" sz="24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TW" altLang="en-US" sz="2400" dirty="0"/>
              <a:t>計畫執行團隊</a:t>
            </a:r>
            <a:endParaRPr lang="zh-TW" altLang="en-US" sz="28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97079C0-1108-40EC-993A-231E56833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939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870221"/>
              </p:ext>
            </p:extLst>
          </p:nvPr>
        </p:nvGraphicFramePr>
        <p:xfrm>
          <a:off x="228600" y="1182781"/>
          <a:ext cx="11420854" cy="414870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48805">
                  <a:extLst>
                    <a:ext uri="{9D8B030D-6E8A-4147-A177-3AD203B41FA5}">
                      <a16:colId xmlns:a16="http://schemas.microsoft.com/office/drawing/2014/main" val="3198757510"/>
                    </a:ext>
                  </a:extLst>
                </a:gridCol>
                <a:gridCol w="2099071">
                  <a:extLst>
                    <a:ext uri="{9D8B030D-6E8A-4147-A177-3AD203B41FA5}">
                      <a16:colId xmlns:a16="http://schemas.microsoft.com/office/drawing/2014/main" val="2176092721"/>
                    </a:ext>
                  </a:extLst>
                </a:gridCol>
                <a:gridCol w="1001829">
                  <a:extLst>
                    <a:ext uri="{9D8B030D-6E8A-4147-A177-3AD203B41FA5}">
                      <a16:colId xmlns:a16="http://schemas.microsoft.com/office/drawing/2014/main" val="933903991"/>
                    </a:ext>
                  </a:extLst>
                </a:gridCol>
                <a:gridCol w="2299437">
                  <a:extLst>
                    <a:ext uri="{9D8B030D-6E8A-4147-A177-3AD203B41FA5}">
                      <a16:colId xmlns:a16="http://schemas.microsoft.com/office/drawing/2014/main" val="2053347069"/>
                    </a:ext>
                  </a:extLst>
                </a:gridCol>
                <a:gridCol w="3129524">
                  <a:extLst>
                    <a:ext uri="{9D8B030D-6E8A-4147-A177-3AD203B41FA5}">
                      <a16:colId xmlns:a16="http://schemas.microsoft.com/office/drawing/2014/main" val="3531477587"/>
                    </a:ext>
                  </a:extLst>
                </a:gridCol>
                <a:gridCol w="1078159">
                  <a:extLst>
                    <a:ext uri="{9D8B030D-6E8A-4147-A177-3AD203B41FA5}">
                      <a16:colId xmlns:a16="http://schemas.microsoft.com/office/drawing/2014/main" val="2169734646"/>
                    </a:ext>
                  </a:extLst>
                </a:gridCol>
                <a:gridCol w="1164029">
                  <a:extLst>
                    <a:ext uri="{9D8B030D-6E8A-4147-A177-3AD203B41FA5}">
                      <a16:colId xmlns:a16="http://schemas.microsoft.com/office/drawing/2014/main" val="2706682429"/>
                    </a:ext>
                  </a:extLst>
                </a:gridCol>
              </a:tblGrid>
              <a:tr h="544904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項次</a:t>
                      </a:r>
                      <a:endParaRPr lang="zh-TW" sz="1400" b="1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績效指標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查核工作項目</a:t>
                      </a:r>
                      <a:endParaRPr lang="zh-TW" sz="1400" b="1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完成日期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（月</a:t>
                      </a:r>
                      <a:r>
                        <a:rPr lang="en-US" sz="1400" dirty="0">
                          <a:effectLst/>
                        </a:rPr>
                        <a:t>/</a:t>
                      </a:r>
                      <a:r>
                        <a:rPr lang="zh-TW" sz="1400" dirty="0">
                          <a:effectLst/>
                        </a:rPr>
                        <a:t>日）</a:t>
                      </a:r>
                      <a:endParaRPr lang="zh-TW" sz="1400" b="1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查核工作內容</a:t>
                      </a:r>
                    </a:p>
                    <a:p>
                      <a:pPr algn="ctr" fontAlgn="b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（力求量化指標）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查核佐證資料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dirty="0">
                          <a:effectLst/>
                        </a:rPr>
                        <a:t>（計算或驗證方式）</a:t>
                      </a:r>
                      <a:endParaRPr lang="zh-TW" sz="1400" b="1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執行進度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%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累計進度</a:t>
                      </a: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%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186121814"/>
                  </a:ext>
                </a:extLst>
              </a:tr>
              <a:tr h="373648">
                <a:tc rowSpan="2">
                  <a:txBody>
                    <a:bodyPr/>
                    <a:lstStyle/>
                    <a:p>
                      <a:pPr algn="ctr" fontAlgn="b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 rowSpan="2"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自訂績效</a:t>
                      </a:r>
                      <a:r>
                        <a:rPr lang="en-US" sz="1400" kern="100" dirty="0">
                          <a:effectLst/>
                        </a:rPr>
                        <a:t>Ex :</a:t>
                      </a:r>
                      <a:r>
                        <a:rPr lang="en-US" sz="1400" kern="0" dirty="0">
                          <a:effectLst/>
                        </a:rPr>
                        <a:t> </a:t>
                      </a:r>
                      <a:r>
                        <a:rPr lang="zh-TW" sz="1400" kern="0" dirty="0">
                          <a:effectLst/>
                        </a:rPr>
                        <a:t>平台品牌與特色產品開發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en-US" sz="1400" kern="0">
                          <a:effectLst/>
                        </a:rPr>
                        <a:t>Ex: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r>
                        <a:rPr lang="zh-TW" sz="1400" kern="100">
                          <a:effectLst/>
                        </a:rPr>
                        <a:t>平台特色產品</a:t>
                      </a:r>
                      <a:r>
                        <a:rPr lang="en-US" sz="1400" kern="100">
                          <a:effectLst/>
                        </a:rPr>
                        <a:t>CI</a:t>
                      </a:r>
                      <a:r>
                        <a:rPr lang="zh-TW" sz="1400" kern="100">
                          <a:effectLst/>
                        </a:rPr>
                        <a:t>一式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0" dirty="0">
                          <a:effectLst/>
                        </a:rPr>
                        <a:t>Ex:</a:t>
                      </a:r>
                      <a:r>
                        <a:rPr lang="zh-TW" sz="1400" kern="100" dirty="0">
                          <a:effectLst/>
                        </a:rPr>
                        <a:t>已完成親籽平台特色產品</a:t>
                      </a:r>
                      <a:r>
                        <a:rPr lang="en-US" sz="1400" kern="100" dirty="0">
                          <a:effectLst/>
                        </a:rPr>
                        <a:t>CI</a:t>
                      </a:r>
                      <a:r>
                        <a:rPr lang="zh-TW" sz="1400" kern="100" dirty="0">
                          <a:effectLst/>
                        </a:rPr>
                        <a:t>一式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 :10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 :10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2847997832"/>
                  </a:ext>
                </a:extLst>
              </a:tr>
              <a:tr h="3736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kern="0" dirty="0">
                          <a:effectLst/>
                        </a:rPr>
                        <a:t>Ex: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r>
                        <a:rPr lang="zh-TW" sz="1400" kern="100" dirty="0">
                          <a:effectLst/>
                        </a:rPr>
                        <a:t>自有特色商品</a:t>
                      </a:r>
                      <a:r>
                        <a:rPr lang="en-US" sz="1400" kern="100" dirty="0">
                          <a:effectLst/>
                        </a:rPr>
                        <a:t> 30</a:t>
                      </a:r>
                      <a:r>
                        <a:rPr lang="zh-TW" sz="1400" kern="100" dirty="0">
                          <a:effectLst/>
                        </a:rPr>
                        <a:t>項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0">
                          <a:effectLst/>
                        </a:rPr>
                        <a:t>Ex:</a:t>
                      </a:r>
                      <a:r>
                        <a:rPr lang="zh-TW" sz="1400" kern="100">
                          <a:effectLst/>
                        </a:rPr>
                        <a:t>完成自有特色商品開發</a:t>
                      </a:r>
                      <a:r>
                        <a:rPr lang="en-US" sz="1400" kern="100">
                          <a:effectLst/>
                        </a:rPr>
                        <a:t> 32</a:t>
                      </a:r>
                      <a:r>
                        <a:rPr lang="zh-TW" sz="1400" kern="100">
                          <a:effectLst/>
                        </a:rPr>
                        <a:t>項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Ex :10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Ex :20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891326460"/>
                  </a:ext>
                </a:extLst>
              </a:tr>
              <a:tr h="186824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自訂績效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3508635249"/>
                  </a:ext>
                </a:extLst>
              </a:tr>
              <a:tr h="228595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4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>
                          <a:effectLst/>
                        </a:rPr>
                        <a:t>共同指標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期中執行成果報告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 :30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 :50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1393904348"/>
                  </a:ext>
                </a:extLst>
              </a:tr>
              <a:tr h="186824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6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>
                          <a:effectLst/>
                        </a:rPr>
                        <a:t>共同指標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新增營業額</a:t>
                      </a:r>
                      <a:r>
                        <a:rPr lang="en-US" sz="1400" u="sng" kern="100" dirty="0">
                          <a:effectLst/>
                        </a:rPr>
                        <a:t>     </a:t>
                      </a:r>
                      <a:r>
                        <a:rPr lang="zh-TW" altLang="en-US" sz="1400" u="none" kern="100" dirty="0">
                          <a:effectLst/>
                        </a:rPr>
                        <a:t>萬</a:t>
                      </a:r>
                      <a:r>
                        <a:rPr lang="zh-TW" sz="1400" kern="100" dirty="0">
                          <a:effectLst/>
                        </a:rPr>
                        <a:t>元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Ex:401</a:t>
                      </a:r>
                      <a:r>
                        <a:rPr lang="zh-TW" sz="1400" kern="100" dirty="0">
                          <a:effectLst/>
                        </a:rPr>
                        <a:t>報表影本佐證表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2280965532"/>
                  </a:ext>
                </a:extLst>
              </a:tr>
              <a:tr h="560472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7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>
                          <a:effectLst/>
                        </a:rPr>
                        <a:t>共同指標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受僱者薪資成長</a:t>
                      </a:r>
                    </a:p>
                    <a:p>
                      <a:pPr marL="342900" lvl="0" indent="-342900" algn="just">
                        <a:spcAft>
                          <a:spcPts val="600"/>
                        </a:spcAft>
                        <a:buFont typeface="Times New Roman" panose="02020603050405020304" pitchFamily="18" charset="0"/>
                        <a:buAutoNum type="arabicParenBoth"/>
                      </a:pPr>
                      <a:r>
                        <a:rPr lang="zh-TW" sz="1400" kern="100" dirty="0">
                          <a:effectLst/>
                        </a:rPr>
                        <a:t>新臺幣</a:t>
                      </a:r>
                      <a:r>
                        <a:rPr lang="en-US" sz="1400" u="sng" kern="100" dirty="0">
                          <a:effectLst/>
                        </a:rPr>
                        <a:t>    </a:t>
                      </a:r>
                      <a:r>
                        <a:rPr lang="zh-TW" sz="1400" kern="100" dirty="0">
                          <a:effectLst/>
                        </a:rPr>
                        <a:t>千元</a:t>
                      </a:r>
                    </a:p>
                    <a:p>
                      <a:pPr marL="342900" lvl="0" indent="-342900" algn="just">
                        <a:spcAft>
                          <a:spcPts val="600"/>
                        </a:spcAft>
                        <a:buFont typeface="Times New Roman" panose="02020603050405020304" pitchFamily="18" charset="0"/>
                        <a:buAutoNum type="arabicParenBoth"/>
                      </a:pPr>
                      <a:r>
                        <a:rPr lang="zh-TW" sz="1400" kern="100" dirty="0">
                          <a:effectLst/>
                        </a:rPr>
                        <a:t>平均成長</a:t>
                      </a:r>
                      <a:r>
                        <a:rPr lang="en-US" sz="1400" u="sng" kern="100" dirty="0">
                          <a:effectLst/>
                        </a:rPr>
                        <a:t>    </a:t>
                      </a:r>
                      <a:r>
                        <a:rPr lang="en-US" sz="1400" kern="100" dirty="0">
                          <a:effectLst/>
                        </a:rPr>
                        <a:t>%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Ex:</a:t>
                      </a:r>
                      <a:r>
                        <a:rPr lang="zh-TW" sz="1400" kern="100" dirty="0">
                          <a:effectLst/>
                        </a:rPr>
                        <a:t>薪資調整證明影本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43385860"/>
                  </a:ext>
                </a:extLst>
              </a:tr>
              <a:tr h="186824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8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>
                          <a:effectLst/>
                        </a:rPr>
                        <a:t>共同指標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新增就業人數</a:t>
                      </a:r>
                      <a:r>
                        <a:rPr lang="en-US" sz="1400" u="sng" kern="100" dirty="0">
                          <a:effectLst/>
                        </a:rPr>
                        <a:t>     </a:t>
                      </a:r>
                      <a:r>
                        <a:rPr lang="zh-TW" sz="1400" kern="100" dirty="0">
                          <a:effectLst/>
                        </a:rPr>
                        <a:t>人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Ex:</a:t>
                      </a:r>
                      <a:r>
                        <a:rPr lang="zh-TW" sz="1400" kern="100" dirty="0">
                          <a:effectLst/>
                        </a:rPr>
                        <a:t>勞健保資料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692822771"/>
                  </a:ext>
                </a:extLst>
              </a:tr>
              <a:tr h="234696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共同指標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帶動地方投資額</a:t>
                      </a:r>
                      <a:r>
                        <a:rPr lang="en-US" sz="1400" u="sng" kern="100" dirty="0">
                          <a:effectLst/>
                        </a:rPr>
                        <a:t>   </a:t>
                      </a:r>
                      <a:r>
                        <a:rPr lang="zh-TW" altLang="en-US" sz="1400" kern="100" dirty="0">
                          <a:effectLst/>
                        </a:rPr>
                        <a:t>萬</a:t>
                      </a:r>
                      <a:r>
                        <a:rPr lang="zh-TW" sz="1400" kern="100" dirty="0">
                          <a:effectLst/>
                        </a:rPr>
                        <a:t>元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Ex:</a:t>
                      </a:r>
                      <a:r>
                        <a:rPr lang="zh-TW" sz="1400" kern="100" dirty="0">
                          <a:effectLst/>
                        </a:rPr>
                        <a:t>發票、契約、合約等相關證明文件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635516992"/>
                  </a:ext>
                </a:extLst>
              </a:tr>
              <a:tr h="373648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3867505848"/>
                  </a:ext>
                </a:extLst>
              </a:tr>
              <a:tr h="373648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1823231670"/>
                  </a:ext>
                </a:extLst>
              </a:tr>
              <a:tr h="186824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zh-TW" sz="1400" kern="100">
                          <a:effectLst/>
                        </a:rPr>
                        <a:t>共同指標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fontAlgn="b">
                        <a:spcAft>
                          <a:spcPts val="600"/>
                        </a:spcAft>
                      </a:pPr>
                      <a:r>
                        <a:rPr lang="zh-TW" sz="1400" kern="100">
                          <a:effectLst/>
                        </a:rPr>
                        <a:t>執行成果報告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just" fontAlgn="b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100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6401" marR="46401" marT="0" marB="0" anchor="ctr"/>
                </a:tc>
                <a:extLst>
                  <a:ext uri="{0D108BD9-81ED-4DB2-BD59-A6C34878D82A}">
                    <a16:rowId xmlns:a16="http://schemas.microsoft.com/office/drawing/2014/main" val="2957113264"/>
                  </a:ext>
                </a:extLst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787432" y="122301"/>
            <a:ext cx="8956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600" b="1" dirty="0">
                <a:latin typeface="+mj-lt"/>
                <a:ea typeface="+mj-ea"/>
                <a:cs typeface="+mj-cs"/>
              </a:rPr>
              <a:t>四、關鍵指標效益及工作項目查核進度說明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28600" y="768632"/>
            <a:ext cx="1837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FF"/>
                </a:solidFill>
              </a:rPr>
              <a:t>1.</a:t>
            </a:r>
            <a:r>
              <a:rPr lang="zh-TW" altLang="en-US" sz="2000" b="1" dirty="0">
                <a:solidFill>
                  <a:srgbClr val="0000FF"/>
                </a:solidFill>
              </a:rPr>
              <a:t>量化效益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28600" y="5693586"/>
            <a:ext cx="1030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FF"/>
                </a:solidFill>
              </a:rPr>
              <a:t>2.</a:t>
            </a:r>
            <a:r>
              <a:rPr lang="zh-TW" altLang="en-US" sz="2000" b="1" dirty="0">
                <a:solidFill>
                  <a:srgbClr val="0000FF"/>
                </a:solidFill>
              </a:rPr>
              <a:t>質化效益</a:t>
            </a:r>
            <a:r>
              <a:rPr lang="en-US" altLang="zh-TW" sz="2000" b="1" dirty="0">
                <a:solidFill>
                  <a:srgbClr val="0000FF"/>
                </a:solidFill>
              </a:rPr>
              <a:t>:</a:t>
            </a:r>
            <a:r>
              <a:rPr lang="zh-TW" altLang="zh-TW" sz="2000" b="1" dirty="0">
                <a:solidFill>
                  <a:srgbClr val="0000FF"/>
                </a:solidFill>
              </a:rPr>
              <a:t>計畫</a:t>
            </a:r>
            <a:r>
              <a:rPr lang="zh-TW" altLang="en-US" sz="2000" b="1" dirty="0">
                <a:solidFill>
                  <a:srgbClr val="0000FF"/>
                </a:solidFill>
              </a:rPr>
              <a:t>推動對在地城鄉</a:t>
            </a:r>
            <a:r>
              <a:rPr lang="zh-TW" altLang="zh-TW" sz="2000" b="1" dirty="0">
                <a:solidFill>
                  <a:srgbClr val="0000FF"/>
                </a:solidFill>
              </a:rPr>
              <a:t>所產生之</a:t>
            </a:r>
            <a:r>
              <a:rPr lang="zh-TW" altLang="en-US" sz="2000" b="1" dirty="0">
                <a:solidFill>
                  <a:srgbClr val="0000FF"/>
                </a:solidFill>
              </a:rPr>
              <a:t>區域</a:t>
            </a:r>
            <a:r>
              <a:rPr lang="zh-TW" altLang="zh-TW" sz="2000" b="1" dirty="0">
                <a:solidFill>
                  <a:srgbClr val="0000FF"/>
                </a:solidFill>
              </a:rPr>
              <a:t>質化效益或影響貢獻說明</a:t>
            </a:r>
          </a:p>
          <a:p>
            <a:endParaRPr lang="zh-TW" alt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76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708D04-175E-4995-BC1F-2DC433208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295" y="-183911"/>
            <a:ext cx="8944232" cy="1325563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五、</a:t>
            </a:r>
            <a:r>
              <a:rPr lang="zh-TW" altLang="zh-TW" sz="3600" b="1" dirty="0"/>
              <a:t>經費編列</a:t>
            </a:r>
            <a:endParaRPr lang="zh-TW" altLang="en-US" sz="3600" b="1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1D1D803-FAEB-4217-B99A-D713BF4E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6</a:t>
            </a:fld>
            <a:endParaRPr lang="zh-TW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392B40F-E6AA-4879-A95A-0DC2E1D6F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869909"/>
              </p:ext>
            </p:extLst>
          </p:nvPr>
        </p:nvGraphicFramePr>
        <p:xfrm>
          <a:off x="457199" y="1373812"/>
          <a:ext cx="11519456" cy="482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95332">
                  <a:extLst>
                    <a:ext uri="{9D8B030D-6E8A-4147-A177-3AD203B41FA5}">
                      <a16:colId xmlns:a16="http://schemas.microsoft.com/office/drawing/2014/main" val="3875250978"/>
                    </a:ext>
                  </a:extLst>
                </a:gridCol>
                <a:gridCol w="2281031">
                  <a:extLst>
                    <a:ext uri="{9D8B030D-6E8A-4147-A177-3AD203B41FA5}">
                      <a16:colId xmlns:a16="http://schemas.microsoft.com/office/drawing/2014/main" val="1635968060"/>
                    </a:ext>
                  </a:extLst>
                </a:gridCol>
                <a:gridCol w="2281031">
                  <a:extLst>
                    <a:ext uri="{9D8B030D-6E8A-4147-A177-3AD203B41FA5}">
                      <a16:colId xmlns:a16="http://schemas.microsoft.com/office/drawing/2014/main" val="353190411"/>
                    </a:ext>
                  </a:extLst>
                </a:gridCol>
                <a:gridCol w="2281031">
                  <a:extLst>
                    <a:ext uri="{9D8B030D-6E8A-4147-A177-3AD203B41FA5}">
                      <a16:colId xmlns:a16="http://schemas.microsoft.com/office/drawing/2014/main" val="617517121"/>
                    </a:ext>
                  </a:extLst>
                </a:gridCol>
                <a:gridCol w="2281031">
                  <a:extLst>
                    <a:ext uri="{9D8B030D-6E8A-4147-A177-3AD203B41FA5}">
                      <a16:colId xmlns:a16="http://schemas.microsoft.com/office/drawing/2014/main" val="643686951"/>
                    </a:ext>
                  </a:extLst>
                </a:gridCol>
              </a:tblGrid>
              <a:tr h="6169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+mn-ea"/>
                          <a:ea typeface="+mn-ea"/>
                        </a:rPr>
                        <a:t>項目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+mn-ea"/>
                          <a:ea typeface="+mn-ea"/>
                        </a:rPr>
                        <a:t>政府輔導款</a:t>
                      </a:r>
                      <a:endParaRPr lang="zh-TW" sz="20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+mn-ea"/>
                          <a:ea typeface="+mn-ea"/>
                        </a:rPr>
                        <a:t>企業自籌款</a:t>
                      </a:r>
                      <a:endParaRPr lang="zh-TW" sz="20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總經費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zh-TW" sz="2000" b="1" kern="1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各項目占</a:t>
                      </a:r>
                    </a:p>
                    <a:p>
                      <a:pPr marL="0" algn="ctr" defTabSz="6858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zh-TW" altLang="zh-TW" sz="2000" b="1" kern="1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總經比例</a:t>
                      </a:r>
                      <a:r>
                        <a:rPr lang="en-US" altLang="zh-TW" sz="2000" b="1" kern="1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zh-TW" altLang="en-US" sz="2000" b="1" kern="100" dirty="0">
                        <a:solidFill>
                          <a:schemeClr val="lt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560990703"/>
                  </a:ext>
                </a:extLst>
              </a:tr>
              <a:tr h="57626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人事費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zh-TW" sz="2000" kern="100" dirty="0">
                          <a:effectLst/>
                          <a:latin typeface="+mn-ea"/>
                          <a:ea typeface="+mn-ea"/>
                          <a:cs typeface="新細明體" panose="02020500000000000000" pitchFamily="18" charset="-120"/>
                        </a:rPr>
                        <a:t>≦</a:t>
                      </a: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40%</a:t>
                      </a:r>
                      <a:endParaRPr lang="zh-TW" sz="20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zh-TW" sz="2000" kern="100" dirty="0">
                          <a:effectLst/>
                          <a:latin typeface="+mn-ea"/>
                          <a:ea typeface="+mn-ea"/>
                          <a:cs typeface="新細明體" panose="02020500000000000000" pitchFamily="18" charset="-120"/>
                        </a:rPr>
                        <a:t>≧</a:t>
                      </a: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60%</a:t>
                      </a:r>
                      <a:endParaRPr lang="zh-TW" sz="20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7724255"/>
                  </a:ext>
                </a:extLst>
              </a:tr>
              <a:tr h="57626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業務費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zh-TW" sz="2000" kern="100" dirty="0">
                          <a:effectLst/>
                          <a:latin typeface="+mn-ea"/>
                          <a:ea typeface="+mn-ea"/>
                          <a:cs typeface="新細明體" panose="02020500000000000000" pitchFamily="18" charset="-120"/>
                        </a:rPr>
                        <a:t>≦</a:t>
                      </a: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70%</a:t>
                      </a:r>
                      <a:endParaRPr lang="zh-TW" sz="20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zh-TW" sz="2000" kern="100" dirty="0">
                          <a:effectLst/>
                          <a:latin typeface="+mn-ea"/>
                          <a:ea typeface="+mn-ea"/>
                          <a:cs typeface="新細明體" panose="02020500000000000000" pitchFamily="18" charset="-120"/>
                        </a:rPr>
                        <a:t>≧</a:t>
                      </a:r>
                      <a:r>
                        <a:rPr lang="en-US" sz="2000" kern="100" dirty="0"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zh-TW" sz="20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155534"/>
                  </a:ext>
                </a:extLst>
              </a:tr>
              <a:tr h="57626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旅運費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9828292"/>
                  </a:ext>
                </a:extLst>
              </a:tr>
              <a:tr h="74872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設施設備建置</a:t>
                      </a: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TW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購置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+mn-ea"/>
                          <a:ea typeface="+mn-ea"/>
                        </a:rPr>
                        <a:t>0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+mn-ea"/>
                          <a:ea typeface="+mn-ea"/>
                        </a:rPr>
                        <a:t>100%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8861139"/>
                  </a:ext>
                </a:extLst>
              </a:tr>
              <a:tr h="57626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b="1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營業稅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+mn-ea"/>
                          <a:ea typeface="+mn-ea"/>
                        </a:rPr>
                        <a:t>0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+mn-ea"/>
                          <a:ea typeface="+mn-ea"/>
                        </a:rPr>
                        <a:t>100%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325161"/>
                  </a:ext>
                </a:extLst>
              </a:tr>
              <a:tr h="576264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+mn-ea"/>
                          <a:ea typeface="+mn-ea"/>
                        </a:rPr>
                        <a:t>計畫總經費</a:t>
                      </a:r>
                      <a:endParaRPr lang="zh-TW" sz="20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2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≦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50%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8158031"/>
                  </a:ext>
                </a:extLst>
              </a:tr>
              <a:tr h="576264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+mn-ea"/>
                          <a:ea typeface="+mn-ea"/>
                        </a:rPr>
                        <a:t>占總經費百分比</a:t>
                      </a:r>
                      <a:endParaRPr lang="zh-TW" sz="20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348058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BCC4AFC5-52E8-4FEF-B628-62B0B4CCB546}"/>
              </a:ext>
            </a:extLst>
          </p:cNvPr>
          <p:cNvSpPr/>
          <p:nvPr/>
        </p:nvSpPr>
        <p:spPr>
          <a:xfrm>
            <a:off x="10820400" y="98536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單位：元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635CC2F-0FB2-48C0-A746-2AA9A19C6A1F}"/>
              </a:ext>
            </a:extLst>
          </p:cNvPr>
          <p:cNvSpPr/>
          <p:nvPr/>
        </p:nvSpPr>
        <p:spPr>
          <a:xfrm>
            <a:off x="887897" y="878845"/>
            <a:ext cx="7258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b="1" kern="1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請依本申請須知「附件八、費用科目編列及報支認列原則」編列</a:t>
            </a:r>
            <a:endParaRPr lang="zh-TW" altLang="en-US" b="1" dirty="0"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AA07342-6CB3-4877-98DA-8F8650D8EF71}"/>
              </a:ext>
            </a:extLst>
          </p:cNvPr>
          <p:cNvSpPr/>
          <p:nvPr/>
        </p:nvSpPr>
        <p:spPr>
          <a:xfrm>
            <a:off x="457199" y="6429253"/>
            <a:ext cx="10594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註：旅運費：國內差旅費政府輔導款需</a:t>
            </a:r>
            <a:r>
              <a:rPr lang="zh-TW" altLang="zh-TW" dirty="0"/>
              <a:t>≦</a:t>
            </a:r>
            <a:r>
              <a:rPr lang="en-US" altLang="zh-TW" dirty="0"/>
              <a:t>70%</a:t>
            </a:r>
            <a:r>
              <a:rPr lang="zh-TW" altLang="en-US" dirty="0"/>
              <a:t>、企業自籌款需</a:t>
            </a:r>
            <a:r>
              <a:rPr lang="en-US" altLang="zh-TW" dirty="0"/>
              <a:t>≥30%</a:t>
            </a:r>
            <a:r>
              <a:rPr lang="zh-TW" altLang="en-US" dirty="0"/>
              <a:t>；國外差旅費僅可編列於企業自籌款</a:t>
            </a:r>
          </a:p>
        </p:txBody>
      </p:sp>
    </p:spTree>
    <p:extLst>
      <p:ext uri="{BB962C8B-B14F-4D97-AF65-F5344CB8AC3E}">
        <p14:creationId xmlns:p14="http://schemas.microsoft.com/office/powerpoint/2010/main" val="3059413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549FB99A-A483-4E0C-AF0C-02AD1770D852}"/>
              </a:ext>
            </a:extLst>
          </p:cNvPr>
          <p:cNvSpPr txBox="1">
            <a:spLocks/>
          </p:cNvSpPr>
          <p:nvPr/>
        </p:nvSpPr>
        <p:spPr>
          <a:xfrm>
            <a:off x="719402" y="132285"/>
            <a:ext cx="10753195" cy="778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426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18" name="標題 1">
            <a:extLst>
              <a:ext uri="{FF2B5EF4-FFF2-40B4-BE49-F238E27FC236}">
                <a16:creationId xmlns:a16="http://schemas.microsoft.com/office/drawing/2014/main" id="{549FB99A-A483-4E0C-AF0C-02AD1770D852}"/>
              </a:ext>
            </a:extLst>
          </p:cNvPr>
          <p:cNvSpPr txBox="1">
            <a:spLocks/>
          </p:cNvSpPr>
          <p:nvPr/>
        </p:nvSpPr>
        <p:spPr>
          <a:xfrm>
            <a:off x="1625600" y="132284"/>
            <a:ext cx="9033164" cy="778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lvl="0" algn="ctr">
              <a:lnSpc>
                <a:spcPts val="4267"/>
              </a:lnSpc>
              <a:defRPr/>
            </a:pPr>
            <a:endParaRPr kumimoji="0" lang="zh-TW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549FB99A-A483-4E0C-AF0C-02AD1770D852}"/>
              </a:ext>
            </a:extLst>
          </p:cNvPr>
          <p:cNvSpPr txBox="1">
            <a:spLocks/>
          </p:cNvSpPr>
          <p:nvPr/>
        </p:nvSpPr>
        <p:spPr>
          <a:xfrm>
            <a:off x="1096818" y="127408"/>
            <a:ext cx="11369964" cy="782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lvl="0" algn="ctr">
              <a:lnSpc>
                <a:spcPts val="4267"/>
              </a:lnSpc>
              <a:defRPr/>
            </a:pPr>
            <a:r>
              <a:rPr lang="zh-TW" altLang="en-US" sz="3600" dirty="0">
                <a:latin typeface="+mj-lt"/>
                <a:ea typeface="+mj-ea"/>
              </a:rPr>
              <a:t>六、</a:t>
            </a:r>
            <a:r>
              <a:rPr lang="zh-TW" altLang="zh-TW" sz="3600" dirty="0">
                <a:latin typeface="+mj-lt"/>
                <a:ea typeface="+mj-ea"/>
              </a:rPr>
              <a:t>執行或申請中政府計畫揭露說明</a:t>
            </a:r>
            <a:endParaRPr lang="en-US" altLang="zh-TW" sz="3600" dirty="0">
              <a:latin typeface="+mj-lt"/>
              <a:ea typeface="+mj-ea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549FB99A-A483-4E0C-AF0C-02AD1770D852}"/>
              </a:ext>
            </a:extLst>
          </p:cNvPr>
          <p:cNvSpPr txBox="1">
            <a:spLocks/>
          </p:cNvSpPr>
          <p:nvPr/>
        </p:nvSpPr>
        <p:spPr>
          <a:xfrm>
            <a:off x="442455" y="4717856"/>
            <a:ext cx="11030142" cy="496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ct val="110000"/>
              </a:lnSpc>
              <a:defRPr/>
            </a:pPr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請說明提案企業過去</a:t>
            </a:r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年內曾接受政府輔導或補助資源、現正執行之政府計畫，若無可刪除本頁</a:t>
            </a:r>
          </a:p>
          <a:p>
            <a:pPr>
              <a:lnSpc>
                <a:spcPct val="110000"/>
              </a:lnSpc>
              <a:defRPr/>
            </a:pPr>
            <a:endParaRPr lang="en-US" altLang="zh-TW" sz="2400" dirty="0">
              <a:solidFill>
                <a:srgbClr val="FF0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7</a:t>
            </a:fld>
            <a:endParaRPr lang="zh-TW" altLang="en-US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8424ED1-ECE0-4C75-9387-51C59E387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985688"/>
              </p:ext>
            </p:extLst>
          </p:nvPr>
        </p:nvGraphicFramePr>
        <p:xfrm>
          <a:off x="492500" y="1327576"/>
          <a:ext cx="10930052" cy="2634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1436">
                  <a:extLst>
                    <a:ext uri="{9D8B030D-6E8A-4147-A177-3AD203B41FA5}">
                      <a16:colId xmlns:a16="http://schemas.microsoft.com/office/drawing/2014/main" val="1059704759"/>
                    </a:ext>
                  </a:extLst>
                </a:gridCol>
                <a:gridCol w="1561436">
                  <a:extLst>
                    <a:ext uri="{9D8B030D-6E8A-4147-A177-3AD203B41FA5}">
                      <a16:colId xmlns:a16="http://schemas.microsoft.com/office/drawing/2014/main" val="762201189"/>
                    </a:ext>
                  </a:extLst>
                </a:gridCol>
                <a:gridCol w="1450404">
                  <a:extLst>
                    <a:ext uri="{9D8B030D-6E8A-4147-A177-3AD203B41FA5}">
                      <a16:colId xmlns:a16="http://schemas.microsoft.com/office/drawing/2014/main" val="2745432142"/>
                    </a:ext>
                  </a:extLst>
                </a:gridCol>
                <a:gridCol w="1672468">
                  <a:extLst>
                    <a:ext uri="{9D8B030D-6E8A-4147-A177-3AD203B41FA5}">
                      <a16:colId xmlns:a16="http://schemas.microsoft.com/office/drawing/2014/main" val="2093229334"/>
                    </a:ext>
                  </a:extLst>
                </a:gridCol>
                <a:gridCol w="1561436">
                  <a:extLst>
                    <a:ext uri="{9D8B030D-6E8A-4147-A177-3AD203B41FA5}">
                      <a16:colId xmlns:a16="http://schemas.microsoft.com/office/drawing/2014/main" val="3362525731"/>
                    </a:ext>
                  </a:extLst>
                </a:gridCol>
                <a:gridCol w="1561436">
                  <a:extLst>
                    <a:ext uri="{9D8B030D-6E8A-4147-A177-3AD203B41FA5}">
                      <a16:colId xmlns:a16="http://schemas.microsoft.com/office/drawing/2014/main" val="138306125"/>
                    </a:ext>
                  </a:extLst>
                </a:gridCol>
                <a:gridCol w="1561436">
                  <a:extLst>
                    <a:ext uri="{9D8B030D-6E8A-4147-A177-3AD203B41FA5}">
                      <a16:colId xmlns:a16="http://schemas.microsoft.com/office/drawing/2014/main" val="3873536038"/>
                    </a:ext>
                  </a:extLst>
                </a:gridCol>
              </a:tblGrid>
              <a:tr h="98585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+mn-ea"/>
                        </a:rPr>
                        <a:t>計畫主辦單位</a:t>
                      </a:r>
                      <a:endParaRPr lang="zh-TW" altLang="zh-TW" sz="1800" b="1" kern="100" dirty="0">
                        <a:effectLst/>
                        <a:latin typeface="微軟正黑體" panose="020B0604030504040204" pitchFamily="34" charset="-120"/>
                        <a:ea typeface="+mn-ea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0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+mn-ea"/>
                        </a:rPr>
                        <a:t>政府計畫名稱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eaLnBrk="0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</a:t>
                      </a:r>
                      <a:endParaRPr lang="en-US" altLang="zh-TW" sz="18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algn="ctr" eaLnBrk="0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執行期間</a:t>
                      </a:r>
                      <a:endParaRPr lang="zh-TW" sz="18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計畫經費</a:t>
                      </a:r>
                      <a:r>
                        <a:rPr lang="en-US" altLang="zh-TW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萬元</a:t>
                      </a:r>
                      <a:r>
                        <a:rPr lang="en-US" altLang="zh-TW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800" b="1" i="0" u="none" strike="noStrike" dirty="0">
                        <a:solidFill>
                          <a:srgbClr val="333333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107" marR="14107" marT="14107" marB="0" anchor="ctr"/>
                </a:tc>
                <a:tc>
                  <a:txBody>
                    <a:bodyPr/>
                    <a:lstStyle/>
                    <a:p>
                      <a:pPr algn="ctr" eaLnBrk="0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獲補助</a:t>
                      </a:r>
                      <a:r>
                        <a:rPr lang="en-US" altLang="zh-TW" sz="18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8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輔導計畫案名稱</a:t>
                      </a:r>
                      <a:endParaRPr lang="zh-TW" sz="18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計畫摘要</a:t>
                      </a:r>
                      <a:r>
                        <a:rPr lang="en-US" altLang="zh-TW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重點</a:t>
                      </a:r>
                      <a:endParaRPr lang="zh-TW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107" marR="14107" marT="14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與本次計畫差異說明</a:t>
                      </a:r>
                      <a:endParaRPr lang="zh-TW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107" marR="14107" marT="14107" marB="0" anchor="ctr"/>
                </a:tc>
                <a:extLst>
                  <a:ext uri="{0D108BD9-81ED-4DB2-BD59-A6C34878D82A}">
                    <a16:rowId xmlns:a16="http://schemas.microsoft.com/office/drawing/2014/main" val="1436704550"/>
                  </a:ext>
                </a:extLst>
              </a:tr>
              <a:tr h="469836">
                <a:tc>
                  <a:txBody>
                    <a:bodyPr/>
                    <a:lstStyle/>
                    <a:p>
                      <a:r>
                        <a:rPr lang="en-US" altLang="zh-TW" dirty="0"/>
                        <a:t>(</a:t>
                      </a:r>
                      <a:r>
                        <a:rPr lang="zh-TW" altLang="en-US" dirty="0"/>
                        <a:t>範例</a:t>
                      </a:r>
                      <a:r>
                        <a:rPr lang="en-US" altLang="zh-TW" dirty="0"/>
                        <a:t>)</a:t>
                      </a:r>
                    </a:p>
                    <a:p>
                      <a:r>
                        <a:rPr lang="zh-TW" altLang="en-US" dirty="0"/>
                        <a:t>經濟部中小企業處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雲世代商圈數位轉型及永續發展計畫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OOO</a:t>
                      </a:r>
                      <a:r>
                        <a:rPr lang="zh-TW" altLang="en-US" dirty="0"/>
                        <a:t>年</a:t>
                      </a:r>
                      <a:r>
                        <a:rPr lang="en-US" altLang="zh-TW" dirty="0"/>
                        <a:t>O</a:t>
                      </a:r>
                      <a:r>
                        <a:rPr lang="zh-TW" altLang="en-US" dirty="0"/>
                        <a:t>月</a:t>
                      </a:r>
                      <a:r>
                        <a:rPr lang="en-US" altLang="zh-TW" dirty="0"/>
                        <a:t>O</a:t>
                      </a:r>
                      <a:r>
                        <a:rPr lang="zh-TW" altLang="en-US" dirty="0"/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補助款</a:t>
                      </a:r>
                      <a:r>
                        <a:rPr lang="en-US" altLang="zh-TW" dirty="0"/>
                        <a:t>/</a:t>
                      </a:r>
                      <a:r>
                        <a:rPr lang="zh-TW" altLang="en-US" dirty="0"/>
                        <a:t>輔導款：</a:t>
                      </a:r>
                      <a:r>
                        <a:rPr lang="en-US" altLang="zh-TW" dirty="0"/>
                        <a:t>1,00</a:t>
                      </a:r>
                      <a:r>
                        <a:rPr lang="zh-TW" altLang="en-US" dirty="0"/>
                        <a:t>萬元</a:t>
                      </a:r>
                      <a:endParaRPr lang="en-US" altLang="zh-TW" dirty="0"/>
                    </a:p>
                    <a:p>
                      <a:r>
                        <a:rPr lang="zh-TW" altLang="en-US" dirty="0"/>
                        <a:t>自籌款：</a:t>
                      </a:r>
                      <a:r>
                        <a:rPr lang="en-US" altLang="zh-TW" dirty="0"/>
                        <a:t>1,00</a:t>
                      </a:r>
                      <a:r>
                        <a:rPr lang="zh-TW" altLang="en-US" dirty="0"/>
                        <a:t>萬元</a:t>
                      </a:r>
                      <a:endParaRPr lang="en-US" altLang="zh-T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OOOO</a:t>
                      </a:r>
                      <a:r>
                        <a:rPr lang="zh-TW" altLang="en-US" dirty="0"/>
                        <a:t>計畫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7454088"/>
                  </a:ext>
                </a:extLst>
              </a:tr>
              <a:tr h="469836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5540146"/>
                  </a:ext>
                </a:extLst>
              </a:tr>
              <a:tr h="469836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359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65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C5E517-45ED-48C7-AF05-6E5266B38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542" y="25398"/>
            <a:ext cx="8944232" cy="1325563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七、</a:t>
            </a:r>
            <a:r>
              <a:rPr lang="zh-TW" altLang="zh-TW" sz="3600" b="1" dirty="0"/>
              <a:t>附件</a:t>
            </a:r>
            <a:br>
              <a:rPr lang="zh-TW" altLang="zh-TW" sz="3600" b="1" dirty="0"/>
            </a:br>
            <a:endParaRPr lang="zh-TW" altLang="en-US" sz="36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D69156F-34AE-4A18-AB94-A9EAF8993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248" y="1249553"/>
            <a:ext cx="10515600" cy="435133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zh-TW" sz="2400" dirty="0"/>
              <a:t>提案業者合作意向書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zh-TW" sz="2400" dirty="0"/>
              <a:t>場域使用權或所有權證明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zh-TW" sz="2400" dirty="0"/>
              <a:t>其他</a:t>
            </a:r>
            <a:endParaRPr lang="zh-TW" altLang="en-US" sz="24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E35C9F4-2F67-4756-91D3-5197E81B5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33831-F6E9-412F-BB46-FC1C84F5D280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18410"/>
      </p:ext>
    </p:extLst>
  </p:cSld>
  <p:clrMapOvr>
    <a:masterClrMapping/>
  </p:clrMapOvr>
</p:sld>
</file>

<file path=ppt/theme/theme1.xml><?xml version="1.0" encoding="utf-8"?>
<a:theme xmlns:a="http://schemas.openxmlformats.org/drawingml/2006/main" name="佈景主題1">
  <a:themeElements>
    <a:clrScheme name="藍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佈景主題1" id="{925B8720-B3DB-47F9-896B-86676DDE26B6}" vid="{6A0A905C-84CD-496C-8DDE-6F5C98B932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53236</TotalTime>
  <Words>737</Words>
  <Application>Microsoft Office PowerPoint</Application>
  <PresentationFormat>寬螢幕</PresentationFormat>
  <Paragraphs>165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7" baseType="lpstr">
      <vt:lpstr>Microsoft YaHei</vt:lpstr>
      <vt:lpstr>微軟正黑體</vt:lpstr>
      <vt:lpstr>新細明體</vt:lpstr>
      <vt:lpstr>標楷體</vt:lpstr>
      <vt:lpstr>Arial</vt:lpstr>
      <vt:lpstr>Calibri</vt:lpstr>
      <vt:lpstr>Times New Roman</vt:lpstr>
      <vt:lpstr>佈景主題1</vt:lpstr>
      <vt:lpstr>OOOO計畫</vt:lpstr>
      <vt:lpstr>PowerPoint 簡報</vt:lpstr>
      <vt:lpstr>一、提案企業營運基本資料</vt:lpstr>
      <vt:lpstr>二、創生環境分析</vt:lpstr>
      <vt:lpstr>三、計畫內容及實施方法 </vt:lpstr>
      <vt:lpstr>PowerPoint 簡報</vt:lpstr>
      <vt:lpstr>五、經費編列</vt:lpstr>
      <vt:lpstr>PowerPoint 簡報</vt:lpstr>
      <vt:lpstr>七、附件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陳彩怡</cp:lastModifiedBy>
  <cp:revision>4476</cp:revision>
  <cp:lastPrinted>2019-06-03T06:13:08Z</cp:lastPrinted>
  <dcterms:created xsi:type="dcterms:W3CDTF">2018-02-09T08:35:08Z</dcterms:created>
  <dcterms:modified xsi:type="dcterms:W3CDTF">2022-08-19T06:55:26Z</dcterms:modified>
</cp:coreProperties>
</file>